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13" r:id="rId1"/>
  </p:sldMasterIdLst>
  <p:sldIdLst>
    <p:sldId id="258" r:id="rId2"/>
    <p:sldId id="259" r:id="rId3"/>
    <p:sldId id="271" r:id="rId4"/>
    <p:sldId id="272" r:id="rId5"/>
    <p:sldId id="278" r:id="rId6"/>
    <p:sldId id="281" r:id="rId7"/>
    <p:sldId id="273" r:id="rId8"/>
    <p:sldId id="277" r:id="rId9"/>
    <p:sldId id="260" r:id="rId10"/>
    <p:sldId id="261" r:id="rId11"/>
    <p:sldId id="262" r:id="rId12"/>
    <p:sldId id="263" r:id="rId13"/>
    <p:sldId id="265" r:id="rId14"/>
    <p:sldId id="268" r:id="rId15"/>
    <p:sldId id="279" r:id="rId16"/>
    <p:sldId id="276" r:id="rId17"/>
    <p:sldId id="274" r:id="rId18"/>
    <p:sldId id="275" r:id="rId19"/>
    <p:sldId id="280" r:id="rId20"/>
    <p:sldId id="269" r:id="rId21"/>
    <p:sldId id="282" r:id="rId22"/>
    <p:sldId id="283"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KaiTi"/>
        <a:cs typeface="KaiTi"/>
      </a:defRPr>
    </a:lvl1pPr>
    <a:lvl2pPr marL="457200" algn="l" rtl="0" fontAlgn="base">
      <a:spcBef>
        <a:spcPct val="0"/>
      </a:spcBef>
      <a:spcAft>
        <a:spcPct val="0"/>
      </a:spcAft>
      <a:defRPr kern="1200">
        <a:solidFill>
          <a:schemeClr val="tx1"/>
        </a:solidFill>
        <a:latin typeface="Arial" charset="0"/>
        <a:ea typeface="KaiTi"/>
        <a:cs typeface="KaiTi"/>
      </a:defRPr>
    </a:lvl2pPr>
    <a:lvl3pPr marL="914400" algn="l" rtl="0" fontAlgn="base">
      <a:spcBef>
        <a:spcPct val="0"/>
      </a:spcBef>
      <a:spcAft>
        <a:spcPct val="0"/>
      </a:spcAft>
      <a:defRPr kern="1200">
        <a:solidFill>
          <a:schemeClr val="tx1"/>
        </a:solidFill>
        <a:latin typeface="Arial" charset="0"/>
        <a:ea typeface="KaiTi"/>
        <a:cs typeface="KaiTi"/>
      </a:defRPr>
    </a:lvl3pPr>
    <a:lvl4pPr marL="1371600" algn="l" rtl="0" fontAlgn="base">
      <a:spcBef>
        <a:spcPct val="0"/>
      </a:spcBef>
      <a:spcAft>
        <a:spcPct val="0"/>
      </a:spcAft>
      <a:defRPr kern="1200">
        <a:solidFill>
          <a:schemeClr val="tx1"/>
        </a:solidFill>
        <a:latin typeface="Arial" charset="0"/>
        <a:ea typeface="KaiTi"/>
        <a:cs typeface="KaiTi"/>
      </a:defRPr>
    </a:lvl4pPr>
    <a:lvl5pPr marL="1828800" algn="l" rtl="0" fontAlgn="base">
      <a:spcBef>
        <a:spcPct val="0"/>
      </a:spcBef>
      <a:spcAft>
        <a:spcPct val="0"/>
      </a:spcAft>
      <a:defRPr kern="1200">
        <a:solidFill>
          <a:schemeClr val="tx1"/>
        </a:solidFill>
        <a:latin typeface="Arial" charset="0"/>
        <a:ea typeface="KaiTi"/>
        <a:cs typeface="KaiTi"/>
      </a:defRPr>
    </a:lvl5pPr>
    <a:lvl6pPr marL="2286000" algn="l" defTabSz="914400" rtl="0" eaLnBrk="1" latinLnBrk="0" hangingPunct="1">
      <a:defRPr kern="1200">
        <a:solidFill>
          <a:schemeClr val="tx1"/>
        </a:solidFill>
        <a:latin typeface="Arial" charset="0"/>
        <a:ea typeface="KaiTi"/>
        <a:cs typeface="KaiTi"/>
      </a:defRPr>
    </a:lvl6pPr>
    <a:lvl7pPr marL="2743200" algn="l" defTabSz="914400" rtl="0" eaLnBrk="1" latinLnBrk="0" hangingPunct="1">
      <a:defRPr kern="1200">
        <a:solidFill>
          <a:schemeClr val="tx1"/>
        </a:solidFill>
        <a:latin typeface="Arial" charset="0"/>
        <a:ea typeface="KaiTi"/>
        <a:cs typeface="KaiTi"/>
      </a:defRPr>
    </a:lvl7pPr>
    <a:lvl8pPr marL="3200400" algn="l" defTabSz="914400" rtl="0" eaLnBrk="1" latinLnBrk="0" hangingPunct="1">
      <a:defRPr kern="1200">
        <a:solidFill>
          <a:schemeClr val="tx1"/>
        </a:solidFill>
        <a:latin typeface="Arial" charset="0"/>
        <a:ea typeface="KaiTi"/>
        <a:cs typeface="KaiTi"/>
      </a:defRPr>
    </a:lvl8pPr>
    <a:lvl9pPr marL="3657600" algn="l" defTabSz="914400" rtl="0" eaLnBrk="1" latinLnBrk="0" hangingPunct="1">
      <a:defRPr kern="1200">
        <a:solidFill>
          <a:schemeClr val="tx1"/>
        </a:solidFill>
        <a:latin typeface="Arial" charset="0"/>
        <a:ea typeface="KaiTi"/>
        <a:cs typeface="KaiT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3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4"/>
          <p:cNvSpPr/>
          <p:nvPr/>
        </p:nvSpPr>
        <p:spPr>
          <a:xfrm>
            <a:off x="0" y="4743450"/>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5"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352426" y="2895600"/>
            <a:ext cx="4572000" cy="1368798"/>
          </a:xfrm>
        </p:spPr>
        <p:txBody>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
        <p:nvSpPr>
          <p:cNvPr id="6" name="Date Placeholder 21"/>
          <p:cNvSpPr>
            <a:spLocks noGrp="1"/>
          </p:cNvSpPr>
          <p:nvPr>
            <p:ph type="dt" sz="half" idx="10"/>
          </p:nvPr>
        </p:nvSpPr>
        <p:spPr/>
        <p:txBody>
          <a:bodyPr/>
          <a:lstStyle>
            <a:lvl1pPr>
              <a:defRPr/>
            </a:lvl1pPr>
          </a:lstStyle>
          <a:p>
            <a:pPr>
              <a:defRPr/>
            </a:pPr>
            <a:fld id="{2D0336D5-E9DC-408A-814B-6D0BCC43E670}" type="datetime4">
              <a:rPr lang="en-US"/>
              <a:pPr>
                <a:defRPr/>
              </a:pPr>
              <a:t>May 18, 2012</a:t>
            </a:fld>
            <a:endParaRPr lang="en-US" dirty="0"/>
          </a:p>
        </p:txBody>
      </p:sp>
      <p:sp>
        <p:nvSpPr>
          <p:cNvPr id="7" name="Slide Number Placeholder 22"/>
          <p:cNvSpPr>
            <a:spLocks noGrp="1"/>
          </p:cNvSpPr>
          <p:nvPr>
            <p:ph type="sldNum" sz="quarter" idx="11"/>
          </p:nvPr>
        </p:nvSpPr>
        <p:spPr/>
        <p:txBody>
          <a:bodyPr/>
          <a:lstStyle>
            <a:lvl1pPr>
              <a:defRPr/>
            </a:lvl1pPr>
          </a:lstStyle>
          <a:p>
            <a:pPr>
              <a:defRPr/>
            </a:pPr>
            <a:fld id="{677ED1D4-BE55-4A9B-91C8-3054FAF0D324}" type="slidenum">
              <a:rPr lang="en-US"/>
              <a:pPr>
                <a:defRPr/>
              </a:pPr>
              <a:t>‹#›</a:t>
            </a:fld>
            <a:endParaRPr lang="en-US" dirty="0"/>
          </a:p>
        </p:txBody>
      </p:sp>
      <p:sp>
        <p:nvSpPr>
          <p:cNvPr id="8" name="Footer Placeholder 23"/>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56DFA24-17DC-48A5-A19F-F3393529559E}" type="datetimeFigureOut">
              <a:rPr lang="en-US"/>
              <a:pPr>
                <a:defRPr/>
              </a:pPr>
              <a:t>5/18/2012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FD7F2D7-5290-4D6E-A8F4-FAA827603F4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56DFA24-17DC-48A5-A19F-F3393529559E}" type="datetimeFigureOut">
              <a:rPr lang="en-US"/>
              <a:pPr>
                <a:defRPr/>
              </a:pPr>
              <a:t>5/18/2012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B232990-500C-4283-9BF9-0902AC39A8D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dirty="0"/>
          </a:p>
        </p:txBody>
      </p:sp>
      <p:sp>
        <p:nvSpPr>
          <p:cNvPr id="5" name="Date Placeholder 11"/>
          <p:cNvSpPr>
            <a:spLocks noGrp="1"/>
          </p:cNvSpPr>
          <p:nvPr>
            <p:ph type="dt" sz="half" idx="14"/>
          </p:nvPr>
        </p:nvSpPr>
        <p:spPr/>
        <p:txBody>
          <a:bodyPr/>
          <a:lstStyle>
            <a:lvl1pPr>
              <a:defRPr/>
            </a:lvl1pPr>
          </a:lstStyle>
          <a:p>
            <a:pPr>
              <a:defRPr/>
            </a:pPr>
            <a:fld id="{569B0641-2F65-4B4B-83C8-4D36AFD7D087}" type="datetime4">
              <a:rPr lang="en-US"/>
              <a:pPr>
                <a:defRPr/>
              </a:pPr>
              <a:t>May 18, 2012</a:t>
            </a:fld>
            <a:endParaRPr lang="en-US" dirty="0"/>
          </a:p>
        </p:txBody>
      </p:sp>
      <p:sp>
        <p:nvSpPr>
          <p:cNvPr id="6" name="Slide Number Placeholder 18"/>
          <p:cNvSpPr>
            <a:spLocks noGrp="1"/>
          </p:cNvSpPr>
          <p:nvPr>
            <p:ph type="sldNum" sz="quarter" idx="15"/>
          </p:nvPr>
        </p:nvSpPr>
        <p:spPr/>
        <p:txBody>
          <a:bodyPr/>
          <a:lstStyle>
            <a:lvl1pPr>
              <a:defRPr/>
            </a:lvl1pPr>
          </a:lstStyle>
          <a:p>
            <a:pPr>
              <a:defRPr/>
            </a:pPr>
            <a:fld id="{136D6C0A-294F-445F-BFDA-D18CFCEFB1EA}" type="slidenum">
              <a:rPr lang="en-US"/>
              <a:pPr>
                <a:defRPr/>
              </a:pPr>
              <a:t>‹#›</a:t>
            </a:fld>
            <a:endParaRPr lang="en-US" dirty="0"/>
          </a:p>
        </p:txBody>
      </p:sp>
      <p:sp>
        <p:nvSpPr>
          <p:cNvPr id="7" name="Footer Placeholder 20"/>
          <p:cNvSpPr>
            <a:spLocks noGrp="1"/>
          </p:cNvSpPr>
          <p:nvPr>
            <p:ph type="ftr" sz="quarter" idx="16"/>
          </p:nvPr>
        </p:nvSpPr>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17"/>
          <p:cNvCxnSpPr/>
          <p:nvPr/>
        </p:nvCxnSpPr>
        <p:spPr>
          <a:xfrm>
            <a:off x="-4763" y="1828800"/>
            <a:ext cx="9144001"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p:nvPr>
        </p:nvSpPr>
        <p:spPr>
          <a:xfrm>
            <a:off x="352426" y="4003302"/>
            <a:ext cx="4572000" cy="1178298"/>
          </a:xfrm>
        </p:spPr>
        <p:txBody>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lvl="0"/>
            <a:r>
              <a:rPr lang="en-US" smtClean="0"/>
              <a:t>Click to edit Master title style</a:t>
            </a:r>
            <a:endParaRPr lang="en-US" dirty="0"/>
          </a:p>
        </p:txBody>
      </p:sp>
      <p:sp>
        <p:nvSpPr>
          <p:cNvPr id="7" name="Date Placeholder 15"/>
          <p:cNvSpPr>
            <a:spLocks noGrp="1"/>
          </p:cNvSpPr>
          <p:nvPr>
            <p:ph type="dt" sz="half" idx="10"/>
          </p:nvPr>
        </p:nvSpPr>
        <p:spPr/>
        <p:txBody>
          <a:bodyPr/>
          <a:lstStyle>
            <a:lvl1pPr>
              <a:defRPr/>
            </a:lvl1pPr>
          </a:lstStyle>
          <a:p>
            <a:pPr>
              <a:defRPr/>
            </a:pPr>
            <a:fld id="{031F25FE-6C26-427C-9CDE-F69C2DC97C0B}" type="datetime4">
              <a:rPr lang="en-US"/>
              <a:pPr>
                <a:defRPr/>
              </a:pPr>
              <a:t>May 18, 2012</a:t>
            </a:fld>
            <a:endParaRPr lang="en-US" dirty="0"/>
          </a:p>
        </p:txBody>
      </p:sp>
      <p:sp>
        <p:nvSpPr>
          <p:cNvPr id="8" name="Slide Number Placeholder 19"/>
          <p:cNvSpPr>
            <a:spLocks noGrp="1"/>
          </p:cNvSpPr>
          <p:nvPr>
            <p:ph type="sldNum" sz="quarter" idx="11"/>
          </p:nvPr>
        </p:nvSpPr>
        <p:spPr/>
        <p:txBody>
          <a:bodyPr/>
          <a:lstStyle>
            <a:lvl1pPr>
              <a:defRPr/>
            </a:lvl1pPr>
          </a:lstStyle>
          <a:p>
            <a:pPr>
              <a:defRPr/>
            </a:pPr>
            <a:fld id="{7306527A-503D-4873-AA62-80D5E747E4C8}" type="slidenum">
              <a:rPr lang="en-US"/>
              <a:pPr>
                <a:defRPr/>
              </a:pPr>
              <a:t>‹#›</a:t>
            </a:fld>
            <a:endParaRPr lang="en-US" dirty="0"/>
          </a:p>
        </p:txBody>
      </p:sp>
      <p:sp>
        <p:nvSpPr>
          <p:cNvPr id="9" name="Footer Placeholder 20"/>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Content Placeholder 11"/>
          <p:cNvSpPr>
            <a:spLocks noGrp="1"/>
          </p:cNvSpPr>
          <p:nvPr>
            <p:ph sz="quarter" idx="14"/>
          </p:nvPr>
        </p:nvSpPr>
        <p:spPr>
          <a:xfrm>
            <a:off x="4901184" y="1463040"/>
            <a:ext cx="3886200" cy="4288536"/>
          </a:xfrm>
        </p:spPr>
        <p:txBody>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6" name="Date Placeholder 19"/>
          <p:cNvSpPr>
            <a:spLocks noGrp="1"/>
          </p:cNvSpPr>
          <p:nvPr>
            <p:ph type="dt" sz="half" idx="15"/>
          </p:nvPr>
        </p:nvSpPr>
        <p:spPr/>
        <p:txBody>
          <a:bodyPr/>
          <a:lstStyle>
            <a:lvl1pPr>
              <a:defRPr/>
            </a:lvl1pPr>
          </a:lstStyle>
          <a:p>
            <a:pPr>
              <a:defRPr/>
            </a:pPr>
            <a:fld id="{8C17C66E-4B03-4B31-A18E-CEA478B7DA0F}" type="datetime4">
              <a:rPr lang="en-US"/>
              <a:pPr>
                <a:defRPr/>
              </a:pPr>
              <a:t>May 18, 2012</a:t>
            </a:fld>
            <a:endParaRPr lang="en-US" dirty="0"/>
          </a:p>
        </p:txBody>
      </p:sp>
      <p:sp>
        <p:nvSpPr>
          <p:cNvPr id="7" name="Slide Number Placeholder 24"/>
          <p:cNvSpPr>
            <a:spLocks noGrp="1"/>
          </p:cNvSpPr>
          <p:nvPr>
            <p:ph type="sldNum" sz="quarter" idx="16"/>
          </p:nvPr>
        </p:nvSpPr>
        <p:spPr/>
        <p:txBody>
          <a:bodyPr/>
          <a:lstStyle>
            <a:lvl1pPr>
              <a:defRPr/>
            </a:lvl1pPr>
          </a:lstStyle>
          <a:p>
            <a:pPr>
              <a:defRPr/>
            </a:pPr>
            <a:fld id="{6B42D9EB-8DFC-4137-A9F9-4B2950A29C32}" type="slidenum">
              <a:rPr lang="en-US"/>
              <a:pPr>
                <a:defRPr/>
              </a:pPr>
              <a:t>‹#›</a:t>
            </a:fld>
            <a:endParaRPr lang="en-US" dirty="0"/>
          </a:p>
        </p:txBody>
      </p:sp>
      <p:sp>
        <p:nvSpPr>
          <p:cNvPr id="8" name="Footer Placeholder 25"/>
          <p:cNvSpPr>
            <a:spLocks noGrp="1"/>
          </p:cNvSpPr>
          <p:nvPr>
            <p:ph type="ftr" sz="quarter" idx="17"/>
          </p:nvPr>
        </p:nvSpPr>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Text Placeholder 3"/>
          <p:cNvSpPr>
            <a:spLocks noGrp="1"/>
          </p:cNvSpPr>
          <p:nvPr>
            <p:ph type="body" sz="half" idx="2"/>
          </p:nvPr>
        </p:nvSpPr>
        <p:spPr>
          <a:xfrm>
            <a:off x="352426" y="1463040"/>
            <a:ext cx="3886200" cy="509587"/>
          </a:xfrm>
        </p:spPr>
        <p:txBody>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8" name="Date Placeholder 19"/>
          <p:cNvSpPr>
            <a:spLocks noGrp="1"/>
          </p:cNvSpPr>
          <p:nvPr>
            <p:ph type="dt" sz="half" idx="16"/>
          </p:nvPr>
        </p:nvSpPr>
        <p:spPr/>
        <p:txBody>
          <a:bodyPr/>
          <a:lstStyle>
            <a:lvl1pPr>
              <a:defRPr/>
            </a:lvl1pPr>
          </a:lstStyle>
          <a:p>
            <a:pPr>
              <a:defRPr/>
            </a:pPr>
            <a:fld id="{7F978D75-810E-4F96-A095-F19FD926E20E}" type="datetime4">
              <a:rPr lang="en-US"/>
              <a:pPr>
                <a:defRPr/>
              </a:pPr>
              <a:t>May 18, 2012</a:t>
            </a:fld>
            <a:endParaRPr lang="en-US" dirty="0"/>
          </a:p>
        </p:txBody>
      </p:sp>
      <p:sp>
        <p:nvSpPr>
          <p:cNvPr id="9" name="Slide Number Placeholder 23"/>
          <p:cNvSpPr>
            <a:spLocks noGrp="1"/>
          </p:cNvSpPr>
          <p:nvPr>
            <p:ph type="sldNum" sz="quarter" idx="17"/>
          </p:nvPr>
        </p:nvSpPr>
        <p:spPr/>
        <p:txBody>
          <a:bodyPr/>
          <a:lstStyle>
            <a:lvl1pPr>
              <a:defRPr/>
            </a:lvl1pPr>
          </a:lstStyle>
          <a:p>
            <a:pPr>
              <a:defRPr/>
            </a:pPr>
            <a:fld id="{1FAFEA44-AFF6-49F2-A4EE-61B9A30ADD70}" type="slidenum">
              <a:rPr lang="en-US"/>
              <a:pPr>
                <a:defRPr/>
              </a:pPr>
              <a:t>‹#›</a:t>
            </a:fld>
            <a:endParaRPr lang="en-US" dirty="0"/>
          </a:p>
        </p:txBody>
      </p:sp>
      <p:sp>
        <p:nvSpPr>
          <p:cNvPr id="10" name="Footer Placeholder 28"/>
          <p:cNvSpPr>
            <a:spLocks noGrp="1"/>
          </p:cNvSpPr>
          <p:nvPr>
            <p:ph type="ftr" sz="quarter" idx="18"/>
          </p:nvPr>
        </p:nvSpPr>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
        <p:nvSpPr>
          <p:cNvPr id="4" name="Date Placeholder 10"/>
          <p:cNvSpPr>
            <a:spLocks noGrp="1"/>
          </p:cNvSpPr>
          <p:nvPr>
            <p:ph type="dt" sz="half" idx="10"/>
          </p:nvPr>
        </p:nvSpPr>
        <p:spPr/>
        <p:txBody>
          <a:bodyPr/>
          <a:lstStyle>
            <a:lvl1pPr>
              <a:defRPr/>
            </a:lvl1pPr>
          </a:lstStyle>
          <a:p>
            <a:pPr>
              <a:defRPr/>
            </a:pPr>
            <a:fld id="{69C1958A-8C4B-429C-A7CD-467356560589}" type="datetime4">
              <a:rPr lang="en-US"/>
              <a:pPr>
                <a:defRPr/>
              </a:pPr>
              <a:t>May 18, 2012</a:t>
            </a:fld>
            <a:endParaRPr lang="en-US" dirty="0"/>
          </a:p>
        </p:txBody>
      </p:sp>
      <p:sp>
        <p:nvSpPr>
          <p:cNvPr id="5" name="Slide Number Placeholder 13"/>
          <p:cNvSpPr>
            <a:spLocks noGrp="1"/>
          </p:cNvSpPr>
          <p:nvPr>
            <p:ph type="sldNum" sz="quarter" idx="11"/>
          </p:nvPr>
        </p:nvSpPr>
        <p:spPr/>
        <p:txBody>
          <a:bodyPr/>
          <a:lstStyle>
            <a:lvl1pPr>
              <a:defRPr/>
            </a:lvl1pPr>
          </a:lstStyle>
          <a:p>
            <a:pPr>
              <a:defRPr/>
            </a:pPr>
            <a:fld id="{DA71EB3D-1DC6-477E-80D5-2133B3FE27F4}" type="slidenum">
              <a:rPr lang="en-US"/>
              <a:pPr>
                <a:defRPr/>
              </a:pPr>
              <a:t>‹#›</a:t>
            </a:fld>
            <a:endParaRPr lang="en-US" dirty="0"/>
          </a:p>
        </p:txBody>
      </p:sp>
      <p:sp>
        <p:nvSpPr>
          <p:cNvPr id="6" name="Footer Placeholder 17"/>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Date Placeholder 6"/>
          <p:cNvSpPr>
            <a:spLocks noGrp="1"/>
          </p:cNvSpPr>
          <p:nvPr>
            <p:ph type="dt" sz="half" idx="10"/>
          </p:nvPr>
        </p:nvSpPr>
        <p:spPr/>
        <p:txBody>
          <a:bodyPr/>
          <a:lstStyle>
            <a:lvl1pPr>
              <a:defRPr/>
            </a:lvl1pPr>
          </a:lstStyle>
          <a:p>
            <a:pPr>
              <a:defRPr/>
            </a:pPr>
            <a:fld id="{AF0B0A15-79BC-4B78-8715-26A92C31537D}" type="datetime4">
              <a:rPr lang="en-US"/>
              <a:pPr>
                <a:defRPr/>
              </a:pPr>
              <a:t>May 18, 2012</a:t>
            </a:fld>
            <a:endParaRPr lang="en-US" dirty="0"/>
          </a:p>
        </p:txBody>
      </p:sp>
      <p:sp>
        <p:nvSpPr>
          <p:cNvPr id="4" name="Slide Number Placeholder 11"/>
          <p:cNvSpPr>
            <a:spLocks noGrp="1"/>
          </p:cNvSpPr>
          <p:nvPr>
            <p:ph type="sldNum" sz="quarter" idx="11"/>
          </p:nvPr>
        </p:nvSpPr>
        <p:spPr/>
        <p:txBody>
          <a:bodyPr/>
          <a:lstStyle>
            <a:lvl1pPr>
              <a:defRPr/>
            </a:lvl1pPr>
          </a:lstStyle>
          <a:p>
            <a:pPr>
              <a:defRPr/>
            </a:pPr>
            <a:fld id="{67949EA9-D776-42E2-9FC4-632334D47810}" type="slidenum">
              <a:rPr lang="en-US"/>
              <a:pPr>
                <a:defRPr/>
              </a:pPr>
              <a:t>‹#›</a:t>
            </a:fld>
            <a:endParaRPr lang="en-US" dirty="0"/>
          </a:p>
        </p:txBody>
      </p:sp>
      <p:sp>
        <p:nvSpPr>
          <p:cNvPr id="5" name="Footer Placeholder 12"/>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7"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12"/>
          <p:cNvSpPr>
            <a:spLocks noGrp="1"/>
          </p:cNvSpPr>
          <p:nvPr>
            <p:ph type="dt" sz="half" idx="15"/>
          </p:nvPr>
        </p:nvSpPr>
        <p:spPr/>
        <p:txBody>
          <a:bodyPr/>
          <a:lstStyle>
            <a:lvl1pPr>
              <a:defRPr/>
            </a:lvl1pPr>
          </a:lstStyle>
          <a:p>
            <a:pPr>
              <a:defRPr/>
            </a:pPr>
            <a:fld id="{C6508248-A1A6-45CF-B857-7760BAE32177}" type="datetime4">
              <a:rPr lang="en-US"/>
              <a:pPr>
                <a:defRPr/>
              </a:pPr>
              <a:t>May 18, 2012</a:t>
            </a:fld>
            <a:endParaRPr lang="en-US" dirty="0"/>
          </a:p>
        </p:txBody>
      </p:sp>
      <p:sp>
        <p:nvSpPr>
          <p:cNvPr id="9" name="Slide Number Placeholder 17"/>
          <p:cNvSpPr>
            <a:spLocks noGrp="1"/>
          </p:cNvSpPr>
          <p:nvPr>
            <p:ph type="sldNum" sz="quarter" idx="16"/>
          </p:nvPr>
        </p:nvSpPr>
        <p:spPr/>
        <p:txBody>
          <a:bodyPr/>
          <a:lstStyle>
            <a:lvl1pPr>
              <a:defRPr/>
            </a:lvl1pPr>
          </a:lstStyle>
          <a:p>
            <a:pPr>
              <a:defRPr/>
            </a:pPr>
            <a:fld id="{7B027766-D59F-4B77-A17F-E7592F4BCF24}" type="slidenum">
              <a:rPr lang="en-US"/>
              <a:pPr>
                <a:defRPr/>
              </a:pPr>
              <a:t>‹#›</a:t>
            </a:fld>
            <a:endParaRPr lang="en-US" dirty="0"/>
          </a:p>
        </p:txBody>
      </p:sp>
      <p:sp>
        <p:nvSpPr>
          <p:cNvPr id="10" name="Footer Placeholder 19"/>
          <p:cNvSpPr>
            <a:spLocks noGrp="1"/>
          </p:cNvSpPr>
          <p:nvPr>
            <p:ph type="ftr" sz="quarter" idx="17"/>
          </p:nvPr>
        </p:nvSpPr>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7"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25" name="Text Placeholder 24"/>
          <p:cNvSpPr>
            <a:spLocks noGrp="1"/>
          </p:cNvSpPr>
          <p:nvPr>
            <p:ph type="body" sz="quarter" idx="13"/>
          </p:nvPr>
        </p:nvSpPr>
        <p:spPr>
          <a:xfrm>
            <a:off x="352426" y="1600199"/>
            <a:ext cx="4572000" cy="3593237"/>
          </a:xfrm>
        </p:spPr>
        <p:txBody>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9" name="Title Placeholder 1"/>
          <p:cNvSpPr>
            <a:spLocks noGrp="1"/>
          </p:cNvSpPr>
          <p:nvPr>
            <p:ph type="title"/>
          </p:nvPr>
        </p:nvSpPr>
        <p:spPr>
          <a:xfrm>
            <a:off x="352425" y="275208"/>
            <a:ext cx="4572000" cy="1324992"/>
          </a:xfrm>
          <a:prstGeom prst="rect">
            <a:avLst/>
          </a:prstGeom>
        </p:spPr>
        <p:txBody>
          <a:bodyPr rtlCol="0">
            <a:normAutofit/>
          </a:bodyPr>
          <a:lstStyle/>
          <a:p>
            <a:r>
              <a:rPr lang="en-US" smtClean="0"/>
              <a:t>Click to edit Master title style</a:t>
            </a:r>
            <a:endParaRPr lang="en-US" dirty="0"/>
          </a:p>
        </p:txBody>
      </p:sp>
      <p:sp>
        <p:nvSpPr>
          <p:cNvPr id="8" name="Date Placeholder 12"/>
          <p:cNvSpPr>
            <a:spLocks noGrp="1"/>
          </p:cNvSpPr>
          <p:nvPr>
            <p:ph type="dt" sz="half" idx="14"/>
          </p:nvPr>
        </p:nvSpPr>
        <p:spPr/>
        <p:txBody>
          <a:bodyPr/>
          <a:lstStyle>
            <a:lvl1pPr>
              <a:defRPr/>
            </a:lvl1pPr>
          </a:lstStyle>
          <a:p>
            <a:pPr>
              <a:defRPr/>
            </a:pPr>
            <a:fld id="{8D5C865C-8366-4C59-AA0C-0A49086663C8}" type="datetime4">
              <a:rPr lang="en-US"/>
              <a:pPr>
                <a:defRPr/>
              </a:pPr>
              <a:t>May 18, 2012</a:t>
            </a:fld>
            <a:endParaRPr lang="en-US" dirty="0"/>
          </a:p>
        </p:txBody>
      </p:sp>
      <p:sp>
        <p:nvSpPr>
          <p:cNvPr id="9" name="Slide Number Placeholder 19"/>
          <p:cNvSpPr>
            <a:spLocks noGrp="1"/>
          </p:cNvSpPr>
          <p:nvPr>
            <p:ph type="sldNum" sz="quarter" idx="15"/>
          </p:nvPr>
        </p:nvSpPr>
        <p:spPr/>
        <p:txBody>
          <a:bodyPr/>
          <a:lstStyle>
            <a:lvl1pPr>
              <a:defRPr/>
            </a:lvl1pPr>
          </a:lstStyle>
          <a:p>
            <a:pPr>
              <a:defRPr/>
            </a:pPr>
            <a:fld id="{E46137BC-B9E1-428E-9100-95408B6C16F1}" type="slidenum">
              <a:rPr lang="en-US"/>
              <a:pPr>
                <a:defRPr/>
              </a:pPr>
              <a:t>‹#›</a:t>
            </a:fld>
            <a:endParaRPr lang="en-US" dirty="0"/>
          </a:p>
        </p:txBody>
      </p:sp>
      <p:sp>
        <p:nvSpPr>
          <p:cNvPr id="10" name="Footer Placeholder 20"/>
          <p:cNvSpPr>
            <a:spLocks noGrp="1"/>
          </p:cNvSpPr>
          <p:nvPr>
            <p:ph type="ftr" sz="quarter" idx="16"/>
          </p:nvPr>
        </p:nvSpPr>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52425" y="228600"/>
            <a:ext cx="7680325"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zh-CN" smtClean="0"/>
              <a:t>Click to edit Master title style</a:t>
            </a:r>
          </a:p>
        </p:txBody>
      </p:sp>
      <p:sp>
        <p:nvSpPr>
          <p:cNvPr id="3" name="Text Placeholder 2"/>
          <p:cNvSpPr>
            <a:spLocks noGrp="1"/>
          </p:cNvSpPr>
          <p:nvPr>
            <p:ph type="body" idx="1"/>
          </p:nvPr>
        </p:nvSpPr>
        <p:spPr>
          <a:xfrm>
            <a:off x="352425" y="1463675"/>
            <a:ext cx="7680325"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5" y="6543675"/>
            <a:ext cx="1466850" cy="247650"/>
          </a:xfrm>
          <a:prstGeom prst="rect">
            <a:avLst/>
          </a:prstGeom>
        </p:spPr>
        <p:txBody>
          <a:bodyPr vert="horz" lIns="91440" tIns="45720" rIns="91440" bIns="45720" rtlCol="0" anchor="ctr">
            <a:normAutofit/>
          </a:bodyPr>
          <a:lstStyle>
            <a:lvl1pPr algn="l" fontAlgn="auto">
              <a:spcBef>
                <a:spcPts val="0"/>
              </a:spcBef>
              <a:spcAft>
                <a:spcPts val="0"/>
              </a:spcAft>
              <a:defRPr sz="1000" b="1" smtClean="0">
                <a:solidFill>
                  <a:schemeClr val="tx1">
                    <a:alpha val="65000"/>
                  </a:schemeClr>
                </a:solidFill>
                <a:latin typeface="+mn-lt"/>
                <a:ea typeface="+mn-ea"/>
                <a:cs typeface="+mn-cs"/>
              </a:defRPr>
            </a:lvl1pPr>
          </a:lstStyle>
          <a:p>
            <a:pPr>
              <a:defRPr/>
            </a:pPr>
            <a:fld id="{252FBA3A-B709-4E4F-B87F-A4A6BDACB66B}" type="datetime4">
              <a:rPr lang="en-US"/>
              <a:pPr>
                <a:defRPr/>
              </a:pPr>
              <a:t>May 18, 2012</a:t>
            </a:fld>
            <a:endParaRPr lang="en-US" dirty="0"/>
          </a:p>
        </p:txBody>
      </p:sp>
      <p:sp>
        <p:nvSpPr>
          <p:cNvPr id="5" name="Footer Placeholder 4"/>
          <p:cNvSpPr>
            <a:spLocks noGrp="1"/>
          </p:cNvSpPr>
          <p:nvPr>
            <p:ph type="ftr" sz="quarter" idx="3"/>
          </p:nvPr>
        </p:nvSpPr>
        <p:spPr>
          <a:xfrm>
            <a:off x="1809750" y="6543675"/>
            <a:ext cx="4086225" cy="247650"/>
          </a:xfrm>
          <a:prstGeom prst="rect">
            <a:avLst/>
          </a:prstGeom>
        </p:spPr>
        <p:txBody>
          <a:bodyPr vert="horz" lIns="91440" tIns="45720" rIns="91440" bIns="45720" rtlCol="0" anchor="ctr">
            <a:normAutofit/>
          </a:bodyPr>
          <a:lstStyle>
            <a:lvl1pPr algn="l" fontAlgn="auto">
              <a:spcBef>
                <a:spcPts val="0"/>
              </a:spcBef>
              <a:spcAft>
                <a:spcPts val="0"/>
              </a:spcAft>
              <a:defRPr sz="1000" b="1" i="1" dirty="0">
                <a:solidFill>
                  <a:schemeClr val="tx1">
                    <a:alpha val="6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7886700" y="6543675"/>
            <a:ext cx="876300" cy="247650"/>
          </a:xfrm>
          <a:prstGeom prst="rect">
            <a:avLst/>
          </a:prstGeom>
        </p:spPr>
        <p:txBody>
          <a:bodyPr vert="horz" lIns="91440" tIns="45720" rIns="91440" bIns="45720" rtlCol="0" anchor="ctr">
            <a:normAutofit/>
          </a:bodyPr>
          <a:lstStyle>
            <a:lvl1pPr algn="r" fontAlgn="auto">
              <a:spcBef>
                <a:spcPts val="0"/>
              </a:spcBef>
              <a:spcAft>
                <a:spcPts val="0"/>
              </a:spcAft>
              <a:defRPr sz="1000" b="1" smtClean="0">
                <a:solidFill>
                  <a:schemeClr val="tx1">
                    <a:alpha val="65000"/>
                  </a:schemeClr>
                </a:solidFill>
                <a:latin typeface="+mn-lt"/>
                <a:ea typeface="+mn-ea"/>
                <a:cs typeface="+mn-cs"/>
              </a:defRPr>
            </a:lvl1pPr>
          </a:lstStyle>
          <a:p>
            <a:pPr>
              <a:defRPr/>
            </a:pPr>
            <a:fld id="{D989D12D-861E-4B4F-919E-E9B0D9358601}"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sldNum="0" hdr="0" ftr="0" dt="0"/>
  <p:txStyles>
    <p:titleStyle>
      <a:lvl1pPr algn="l" rtl="0" fontAlgn="base">
        <a:spcBef>
          <a:spcPts val="400"/>
        </a:spcBef>
        <a:spcAft>
          <a:spcPct val="0"/>
        </a:spcAft>
        <a:defRPr sz="4000" kern="1200">
          <a:solidFill>
            <a:schemeClr val="tx1"/>
          </a:solidFill>
          <a:latin typeface="+mj-lt"/>
          <a:ea typeface="+mj-ea"/>
          <a:cs typeface="Tunga" pitchFamily="2"/>
        </a:defRPr>
      </a:lvl1pPr>
      <a:lvl2pPr algn="l" rtl="0" fontAlgn="base">
        <a:spcBef>
          <a:spcPts val="400"/>
        </a:spcBef>
        <a:spcAft>
          <a:spcPct val="0"/>
        </a:spcAft>
        <a:defRPr sz="4000">
          <a:solidFill>
            <a:schemeClr val="tx1"/>
          </a:solidFill>
          <a:latin typeface="Times New Roman" pitchFamily="18" charset="0"/>
          <a:ea typeface="KaiTi"/>
          <a:cs typeface="Tunga" pitchFamily="2"/>
        </a:defRPr>
      </a:lvl2pPr>
      <a:lvl3pPr algn="l" rtl="0" fontAlgn="base">
        <a:spcBef>
          <a:spcPts val="400"/>
        </a:spcBef>
        <a:spcAft>
          <a:spcPct val="0"/>
        </a:spcAft>
        <a:defRPr sz="4000">
          <a:solidFill>
            <a:schemeClr val="tx1"/>
          </a:solidFill>
          <a:latin typeface="Times New Roman" pitchFamily="18" charset="0"/>
          <a:ea typeface="KaiTi"/>
          <a:cs typeface="Tunga" pitchFamily="2"/>
        </a:defRPr>
      </a:lvl3pPr>
      <a:lvl4pPr algn="l" rtl="0" fontAlgn="base">
        <a:spcBef>
          <a:spcPts val="400"/>
        </a:spcBef>
        <a:spcAft>
          <a:spcPct val="0"/>
        </a:spcAft>
        <a:defRPr sz="4000">
          <a:solidFill>
            <a:schemeClr val="tx1"/>
          </a:solidFill>
          <a:latin typeface="Times New Roman" pitchFamily="18" charset="0"/>
          <a:ea typeface="KaiTi"/>
          <a:cs typeface="Tunga" pitchFamily="2"/>
        </a:defRPr>
      </a:lvl4pPr>
      <a:lvl5pPr algn="l" rtl="0" fontAlgn="base">
        <a:spcBef>
          <a:spcPts val="400"/>
        </a:spcBef>
        <a:spcAft>
          <a:spcPct val="0"/>
        </a:spcAft>
        <a:defRPr sz="4000">
          <a:solidFill>
            <a:schemeClr val="tx1"/>
          </a:solidFill>
          <a:latin typeface="Times New Roman" pitchFamily="18" charset="0"/>
          <a:ea typeface="KaiTi"/>
          <a:cs typeface="Tunga" pitchFamily="2"/>
        </a:defRPr>
      </a:lvl5pPr>
      <a:lvl6pPr marL="457200" algn="l" rtl="0" fontAlgn="base">
        <a:spcBef>
          <a:spcPts val="400"/>
        </a:spcBef>
        <a:spcAft>
          <a:spcPct val="0"/>
        </a:spcAft>
        <a:defRPr sz="4000">
          <a:solidFill>
            <a:schemeClr val="tx1"/>
          </a:solidFill>
          <a:latin typeface="Times New Roman" pitchFamily="18" charset="0"/>
          <a:ea typeface="KaiTi"/>
          <a:cs typeface="Tunga" pitchFamily="2"/>
        </a:defRPr>
      </a:lvl6pPr>
      <a:lvl7pPr marL="914400" algn="l" rtl="0" fontAlgn="base">
        <a:spcBef>
          <a:spcPts val="400"/>
        </a:spcBef>
        <a:spcAft>
          <a:spcPct val="0"/>
        </a:spcAft>
        <a:defRPr sz="4000">
          <a:solidFill>
            <a:schemeClr val="tx1"/>
          </a:solidFill>
          <a:latin typeface="Times New Roman" pitchFamily="18" charset="0"/>
          <a:ea typeface="KaiTi"/>
          <a:cs typeface="Tunga" pitchFamily="2"/>
        </a:defRPr>
      </a:lvl7pPr>
      <a:lvl8pPr marL="1371600" algn="l" rtl="0" fontAlgn="base">
        <a:spcBef>
          <a:spcPts val="400"/>
        </a:spcBef>
        <a:spcAft>
          <a:spcPct val="0"/>
        </a:spcAft>
        <a:defRPr sz="4000">
          <a:solidFill>
            <a:schemeClr val="tx1"/>
          </a:solidFill>
          <a:latin typeface="Times New Roman" pitchFamily="18" charset="0"/>
          <a:ea typeface="KaiTi"/>
          <a:cs typeface="Tunga" pitchFamily="2"/>
        </a:defRPr>
      </a:lvl8pPr>
      <a:lvl9pPr marL="1828800" algn="l" rtl="0" fontAlgn="base">
        <a:spcBef>
          <a:spcPts val="400"/>
        </a:spcBef>
        <a:spcAft>
          <a:spcPct val="0"/>
        </a:spcAft>
        <a:defRPr sz="4000">
          <a:solidFill>
            <a:schemeClr val="tx1"/>
          </a:solidFill>
          <a:latin typeface="Times New Roman" pitchFamily="18" charset="0"/>
          <a:ea typeface="KaiTi"/>
          <a:cs typeface="Tunga" pitchFamily="2"/>
        </a:defRPr>
      </a:lvl9pPr>
    </p:titleStyle>
    <p:bodyStyle>
      <a:lvl1pPr algn="l" rtl="0" fontAlgn="base">
        <a:spcBef>
          <a:spcPts val="1200"/>
        </a:spcBef>
        <a:spcAft>
          <a:spcPct val="0"/>
        </a:spcAft>
        <a:buClr>
          <a:srgbClr val="4BACC6"/>
        </a:buClr>
        <a:buFont typeface="Arial" charset="0"/>
        <a:defRPr kern="1200" spc="30">
          <a:solidFill>
            <a:schemeClr val="tx1"/>
          </a:solidFill>
          <a:latin typeface="+mn-lt"/>
          <a:ea typeface="+mn-ea"/>
          <a:cs typeface="Tahoma" pitchFamily="34" charset="0"/>
        </a:defRPr>
      </a:lvl1pPr>
      <a:lvl2pPr marL="171450" indent="-171450" algn="l" rtl="0" fontAlgn="base">
        <a:spcBef>
          <a:spcPts val="600"/>
        </a:spcBef>
        <a:spcAft>
          <a:spcPct val="0"/>
        </a:spcAft>
        <a:buClr>
          <a:schemeClr val="accent1"/>
        </a:buClr>
        <a:buFont typeface="Arial" charset="0"/>
        <a:buChar char="•"/>
        <a:defRPr sz="1600" kern="1200">
          <a:solidFill>
            <a:schemeClr val="tx1"/>
          </a:solidFill>
          <a:latin typeface="+mn-lt"/>
          <a:ea typeface="+mn-ea"/>
          <a:cs typeface="Tahoma" pitchFamily="34" charset="0"/>
        </a:defRPr>
      </a:lvl2pPr>
      <a:lvl3pPr marL="344488" indent="-165100" algn="l" rtl="0" fontAlgn="base">
        <a:spcBef>
          <a:spcPts val="600"/>
        </a:spcBef>
        <a:spcAft>
          <a:spcPct val="0"/>
        </a:spcAft>
        <a:buClr>
          <a:schemeClr val="accent1"/>
        </a:buClr>
        <a:buFont typeface="Arial" charset="0"/>
        <a:buChar char="•"/>
        <a:defRPr sz="1600" kern="1200">
          <a:solidFill>
            <a:schemeClr val="tx1"/>
          </a:solidFill>
          <a:latin typeface="+mn-lt"/>
          <a:ea typeface="+mn-ea"/>
          <a:cs typeface="Tahoma" pitchFamily="34" charset="0"/>
        </a:defRPr>
      </a:lvl3pPr>
      <a:lvl4pPr marL="517525" indent="-169863" algn="l" rtl="0" fontAlgn="base">
        <a:spcBef>
          <a:spcPts val="600"/>
        </a:spcBef>
        <a:spcAft>
          <a:spcPct val="0"/>
        </a:spcAft>
        <a:buClr>
          <a:schemeClr val="accent1"/>
        </a:buClr>
        <a:buFont typeface="Arial" charset="0"/>
        <a:buChar char="•"/>
        <a:defRPr sz="1600" kern="1200">
          <a:solidFill>
            <a:schemeClr val="tx1"/>
          </a:solidFill>
          <a:latin typeface="+mn-lt"/>
          <a:ea typeface="+mn-ea"/>
          <a:cs typeface="Tahoma" pitchFamily="34" charset="0"/>
        </a:defRPr>
      </a:lvl4pPr>
      <a:lvl5pPr marL="688975" indent="-173038" algn="l" rtl="0" fontAlgn="base">
        <a:spcBef>
          <a:spcPts val="600"/>
        </a:spcBef>
        <a:spcAft>
          <a:spcPct val="0"/>
        </a:spcAft>
        <a:buClr>
          <a:schemeClr val="accent1"/>
        </a:buClr>
        <a:buFont typeface="Arial"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chinaprojectsite.com/" TargetMode="External"/><Relationship Id="rId2" Type="http://schemas.openxmlformats.org/officeDocument/2006/relationships/hyperlink" Target="mailto:k.tsang@utoronto.c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ChangeArrowheads="1"/>
          </p:cNvSpPr>
          <p:nvPr>
            <p:ph type="ctrTitle"/>
          </p:nvPr>
        </p:nvSpPr>
        <p:spPr>
          <a:xfrm>
            <a:off x="228600" y="1268413"/>
            <a:ext cx="8299450" cy="2312987"/>
          </a:xfrm>
        </p:spPr>
        <p:txBody>
          <a:bodyPr/>
          <a:lstStyle/>
          <a:p>
            <a:pPr>
              <a:spcBef>
                <a:spcPct val="0"/>
              </a:spcBef>
            </a:pPr>
            <a:r>
              <a:rPr altLang="zh-CN" sz="5400" b="0">
                <a:solidFill>
                  <a:srgbClr val="FFC000"/>
                </a:solidFill>
              </a:rPr>
              <a:t>China Project</a:t>
            </a:r>
            <a:r>
              <a:rPr altLang="zh-CN" sz="3600" b="0">
                <a:solidFill>
                  <a:srgbClr val="FFC000"/>
                </a:solidFill>
              </a:rPr>
              <a:t>  Since 1997</a:t>
            </a:r>
            <a:r>
              <a:rPr altLang="zh-CN" sz="5400" b="0">
                <a:solidFill>
                  <a:srgbClr val="FFC000"/>
                </a:solidFill>
              </a:rPr>
              <a:t/>
            </a:r>
            <a:br>
              <a:rPr altLang="zh-CN" sz="5400" b="0">
                <a:solidFill>
                  <a:srgbClr val="FFC000"/>
                </a:solidFill>
              </a:rPr>
            </a:br>
            <a:r>
              <a:rPr altLang="zh-CN" sz="3200" b="0">
                <a:solidFill>
                  <a:srgbClr val="FFC000"/>
                </a:solidFill>
              </a:rPr>
              <a:t>Faculty of Social work, University of Toronto</a:t>
            </a:r>
            <a:br>
              <a:rPr altLang="zh-CN" sz="3200" b="0">
                <a:solidFill>
                  <a:srgbClr val="FFC000"/>
                </a:solidFill>
              </a:rPr>
            </a:br>
            <a:endParaRPr altLang="zh-CN" sz="3200" b="0">
              <a:solidFill>
                <a:srgbClr val="FFC000"/>
              </a:solidFill>
            </a:endParaRPr>
          </a:p>
        </p:txBody>
      </p:sp>
      <p:sp>
        <p:nvSpPr>
          <p:cNvPr id="2051" name="Rectangle 3"/>
          <p:cNvSpPr>
            <a:spLocks noGrp="1" noChangeArrowheads="1"/>
          </p:cNvSpPr>
          <p:nvPr>
            <p:ph type="subTitle" idx="1"/>
          </p:nvPr>
        </p:nvSpPr>
        <p:spPr>
          <a:xfrm>
            <a:off x="304800" y="3500438"/>
            <a:ext cx="8534400" cy="3052762"/>
          </a:xfrm>
        </p:spPr>
        <p:txBody>
          <a:bodyPr/>
          <a:lstStyle/>
          <a:p>
            <a:pPr fontAlgn="auto">
              <a:spcAft>
                <a:spcPts val="0"/>
              </a:spcAft>
              <a:buClr>
                <a:schemeClr val="accent5"/>
              </a:buClr>
              <a:buFont typeface="Arial" pitchFamily="34" charset="0"/>
              <a:buNone/>
              <a:defRPr/>
            </a:pPr>
            <a:endParaRPr lang="en-US" sz="2800" dirty="0"/>
          </a:p>
          <a:p>
            <a:pPr fontAlgn="auto">
              <a:spcAft>
                <a:spcPts val="0"/>
              </a:spcAft>
              <a:buClr>
                <a:schemeClr val="accent5"/>
              </a:buClr>
              <a:buFont typeface="Arial" pitchFamily="34" charset="0"/>
              <a:buNone/>
              <a:defRPr/>
            </a:pPr>
            <a:endParaRPr lang="en-US" sz="2800" dirty="0" smtClean="0"/>
          </a:p>
          <a:p>
            <a:pPr marL="514350" indent="-514350" algn="r" fontAlgn="auto">
              <a:spcAft>
                <a:spcPts val="0"/>
              </a:spcAft>
              <a:buClr>
                <a:schemeClr val="accent5"/>
              </a:buClr>
              <a:buFont typeface="Arial" pitchFamily="34" charset="0"/>
              <a:buNone/>
              <a:defRPr/>
            </a:pPr>
            <a:endParaRPr lang="en-US" sz="2800" b="1" i="0" dirty="0" smtClean="0">
              <a:solidFill>
                <a:srgbClr val="002060"/>
              </a:solidFill>
              <a:cs typeface="Times New Roman" pitchFamily="18" charset="0"/>
            </a:endParaRPr>
          </a:p>
          <a:p>
            <a:pPr marL="514350" indent="-514350" algn="r" fontAlgn="auto">
              <a:spcAft>
                <a:spcPts val="0"/>
              </a:spcAft>
              <a:buClr>
                <a:schemeClr val="accent5"/>
              </a:buClr>
              <a:buFont typeface="Arial" pitchFamily="34" charset="0"/>
              <a:buNone/>
              <a:defRPr/>
            </a:pPr>
            <a:r>
              <a:rPr lang="en-US" sz="2800" b="1" i="0" dirty="0" smtClean="0">
                <a:solidFill>
                  <a:srgbClr val="002060"/>
                </a:solidFill>
                <a:cs typeface="Times New Roman" pitchFamily="18" charset="0"/>
              </a:rPr>
              <a:t>A. Ka </a:t>
            </a:r>
            <a:r>
              <a:rPr lang="en-US" sz="2800" b="1" i="0" dirty="0">
                <a:solidFill>
                  <a:srgbClr val="002060"/>
                </a:solidFill>
                <a:cs typeface="Times New Roman" pitchFamily="18" charset="0"/>
              </a:rPr>
              <a:t>Tat Tsang, Ph.D.</a:t>
            </a:r>
          </a:p>
          <a:p>
            <a:pPr marL="457200" indent="-457200" algn="r" fontAlgn="auto">
              <a:spcAft>
                <a:spcPts val="0"/>
              </a:spcAft>
              <a:buClr>
                <a:schemeClr val="accent5"/>
              </a:buClr>
              <a:buFont typeface="Arial" pitchFamily="34" charset="0"/>
              <a:buNone/>
              <a:defRPr/>
            </a:pPr>
            <a:r>
              <a:rPr lang="en-US" sz="2400" i="0" dirty="0" smtClean="0">
                <a:solidFill>
                  <a:srgbClr val="002060"/>
                </a:solidFill>
              </a:rPr>
              <a:t>November 1, 2010		McMaster University</a:t>
            </a:r>
          </a:p>
          <a:p>
            <a:pPr algn="r" fontAlgn="auto">
              <a:spcAft>
                <a:spcPts val="0"/>
              </a:spcAft>
              <a:buClr>
                <a:schemeClr val="accent5"/>
              </a:buClr>
              <a:buFont typeface="Arial" pitchFamily="34" charset="0"/>
              <a:buNone/>
              <a:defRPr/>
            </a:pPr>
            <a:endParaRPr lang="en-US" sz="2800" i="0" dirty="0">
              <a:solidFill>
                <a:srgbClr val="002060"/>
              </a:solidFill>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871538" y="312738"/>
            <a:ext cx="8162925" cy="1311275"/>
          </a:xfrm>
        </p:spPr>
        <p:txBody>
          <a:bodyPr/>
          <a:lstStyle/>
          <a:p>
            <a:r>
              <a:rPr lang="en-US" altLang="zh-CN" smtClean="0">
                <a:ea typeface="宋体" pitchFamily="2" charset="-122"/>
              </a:rPr>
              <a:t>Professional Social Work </a:t>
            </a:r>
            <a:br>
              <a:rPr lang="en-US" altLang="zh-CN" smtClean="0">
                <a:ea typeface="宋体" pitchFamily="2" charset="-122"/>
              </a:rPr>
            </a:br>
            <a:r>
              <a:rPr lang="en-US" altLang="zh-CN" sz="3600" smtClean="0">
                <a:ea typeface="宋体" pitchFamily="2" charset="-122"/>
              </a:rPr>
              <a:t>as an Emerging Reality</a:t>
            </a:r>
            <a:r>
              <a:rPr lang="en-US" altLang="zh-CN" smtClean="0">
                <a:ea typeface="宋体" pitchFamily="2" charset="-122"/>
              </a:rPr>
              <a:t> </a:t>
            </a:r>
          </a:p>
        </p:txBody>
      </p:sp>
      <p:sp>
        <p:nvSpPr>
          <p:cNvPr id="5123" name="Rectangle 3"/>
          <p:cNvSpPr>
            <a:spLocks noGrp="1" noChangeArrowheads="1"/>
          </p:cNvSpPr>
          <p:nvPr>
            <p:ph type="body" idx="4294967295"/>
          </p:nvPr>
        </p:nvSpPr>
        <p:spPr>
          <a:xfrm>
            <a:off x="457200" y="1600200"/>
            <a:ext cx="8229600" cy="4495800"/>
          </a:xfrm>
        </p:spPr>
        <p:txBody>
          <a:bodyPr>
            <a:normAutofit lnSpcReduction="10000"/>
          </a:bodyPr>
          <a:lstStyle/>
          <a:p>
            <a:pPr fontAlgn="auto">
              <a:lnSpc>
                <a:spcPct val="90000"/>
              </a:lnSpc>
              <a:spcAft>
                <a:spcPts val="0"/>
              </a:spcAft>
              <a:buClr>
                <a:schemeClr val="accent5"/>
              </a:buClr>
              <a:buFont typeface="Arial" pitchFamily="34" charset="0"/>
              <a:buNone/>
              <a:defRPr/>
            </a:pPr>
            <a:endParaRPr lang="en-US" altLang="zh-CN" sz="800" dirty="0">
              <a:ea typeface="宋体" pitchFamily="2" charset="-122"/>
            </a:endParaRPr>
          </a:p>
          <a:p>
            <a:pPr fontAlgn="auto">
              <a:lnSpc>
                <a:spcPct val="90000"/>
              </a:lnSpc>
              <a:spcAft>
                <a:spcPts val="0"/>
              </a:spcAft>
              <a:buClr>
                <a:schemeClr val="accent5"/>
              </a:buClr>
              <a:buFont typeface="Arial" pitchFamily="34" charset="0"/>
              <a:buNone/>
              <a:defRPr/>
            </a:pPr>
            <a:r>
              <a:rPr lang="en-US" altLang="zh-CN" sz="2200" dirty="0">
                <a:ea typeface="宋体" pitchFamily="2" charset="-122"/>
              </a:rPr>
              <a:t>Major social service providers: </a:t>
            </a:r>
          </a:p>
          <a:p>
            <a:pPr lvl="1" fontAlgn="auto">
              <a:lnSpc>
                <a:spcPct val="90000"/>
              </a:lnSpc>
              <a:spcAft>
                <a:spcPts val="0"/>
              </a:spcAft>
              <a:buFont typeface="Arial" pitchFamily="34" charset="0"/>
              <a:buChar char="•"/>
              <a:defRPr/>
            </a:pPr>
            <a:r>
              <a:rPr lang="en-US" altLang="zh-CN" sz="2000" dirty="0">
                <a:ea typeface="宋体" pitchFamily="2" charset="-122"/>
              </a:rPr>
              <a:t>Government ministries (e.g., Civil Affairs, Labor, Health)</a:t>
            </a:r>
          </a:p>
          <a:p>
            <a:pPr lvl="1" fontAlgn="auto">
              <a:lnSpc>
                <a:spcPct val="90000"/>
              </a:lnSpc>
              <a:spcAft>
                <a:spcPts val="0"/>
              </a:spcAft>
              <a:buFont typeface="Arial" pitchFamily="34" charset="0"/>
              <a:buChar char="•"/>
              <a:defRPr/>
            </a:pPr>
            <a:r>
              <a:rPr lang="en-US" altLang="zh-CN" sz="2000" dirty="0">
                <a:ea typeface="宋体" pitchFamily="2" charset="-122"/>
              </a:rPr>
              <a:t>Government-directed public organizations (e.g., All China Women’s Federation, Communist Youth League)</a:t>
            </a:r>
          </a:p>
          <a:p>
            <a:pPr lvl="1" fontAlgn="auto">
              <a:lnSpc>
                <a:spcPct val="90000"/>
              </a:lnSpc>
              <a:spcAft>
                <a:spcPts val="0"/>
              </a:spcAft>
              <a:buFont typeface="Arial" pitchFamily="34" charset="0"/>
              <a:buChar char="•"/>
              <a:defRPr/>
            </a:pPr>
            <a:r>
              <a:rPr lang="en-US" altLang="zh-CN" sz="2000" dirty="0">
                <a:ea typeface="宋体" pitchFamily="2" charset="-122"/>
              </a:rPr>
              <a:t>NGO is an emerging </a:t>
            </a:r>
            <a:r>
              <a:rPr lang="en-US" altLang="zh-CN" sz="2000" dirty="0" smtClean="0">
                <a:ea typeface="宋体" pitchFamily="2" charset="-122"/>
              </a:rPr>
              <a:t>sector</a:t>
            </a:r>
            <a:endParaRPr lang="en-US" altLang="zh-CN" sz="2000" dirty="0">
              <a:ea typeface="宋体" pitchFamily="2" charset="-122"/>
            </a:endParaRPr>
          </a:p>
          <a:p>
            <a:pPr fontAlgn="auto">
              <a:lnSpc>
                <a:spcPct val="90000"/>
              </a:lnSpc>
              <a:spcAft>
                <a:spcPts val="0"/>
              </a:spcAft>
              <a:buClr>
                <a:schemeClr val="accent5"/>
              </a:buClr>
              <a:buFontTx/>
              <a:buNone/>
              <a:defRPr/>
            </a:pPr>
            <a:r>
              <a:rPr lang="en-US" altLang="zh-CN" sz="800" dirty="0">
                <a:ea typeface="宋体" pitchFamily="2" charset="-122"/>
              </a:rPr>
              <a:t> </a:t>
            </a:r>
          </a:p>
          <a:p>
            <a:pPr fontAlgn="auto">
              <a:lnSpc>
                <a:spcPct val="90000"/>
              </a:lnSpc>
              <a:spcAft>
                <a:spcPts val="0"/>
              </a:spcAft>
              <a:buClr>
                <a:schemeClr val="accent5"/>
              </a:buClr>
              <a:buFont typeface="Arial" pitchFamily="34" charset="0"/>
              <a:buNone/>
              <a:defRPr/>
            </a:pPr>
            <a:r>
              <a:rPr lang="en-US" altLang="zh-CN" sz="2200" dirty="0">
                <a:ea typeface="宋体" pitchFamily="2" charset="-122"/>
              </a:rPr>
              <a:t>“Social Work” in China</a:t>
            </a:r>
          </a:p>
          <a:p>
            <a:pPr lvl="1" fontAlgn="auto">
              <a:lnSpc>
                <a:spcPct val="90000"/>
              </a:lnSpc>
              <a:spcAft>
                <a:spcPts val="0"/>
              </a:spcAft>
              <a:buFont typeface="Arial" pitchFamily="34" charset="0"/>
              <a:buChar char="•"/>
              <a:defRPr/>
            </a:pPr>
            <a:r>
              <a:rPr lang="en-US" altLang="zh-CN" sz="2000" dirty="0">
                <a:ea typeface="宋体" pitchFamily="2" charset="-122"/>
              </a:rPr>
              <a:t>Depending on definition, over a million practitioners are carrying out functions that would be regarded as social work or social service in the West</a:t>
            </a:r>
          </a:p>
          <a:p>
            <a:pPr fontAlgn="auto">
              <a:lnSpc>
                <a:spcPct val="90000"/>
              </a:lnSpc>
              <a:spcAft>
                <a:spcPts val="0"/>
              </a:spcAft>
              <a:buClr>
                <a:schemeClr val="accent5"/>
              </a:buClr>
              <a:buFontTx/>
              <a:buNone/>
              <a:defRPr/>
            </a:pPr>
            <a:r>
              <a:rPr lang="en-US" altLang="zh-CN" sz="800" dirty="0">
                <a:ea typeface="宋体" pitchFamily="2" charset="-122"/>
              </a:rPr>
              <a:t> </a:t>
            </a:r>
          </a:p>
          <a:p>
            <a:pPr fontAlgn="auto">
              <a:lnSpc>
                <a:spcPct val="90000"/>
              </a:lnSpc>
              <a:spcAft>
                <a:spcPts val="0"/>
              </a:spcAft>
              <a:buClr>
                <a:schemeClr val="accent5"/>
              </a:buClr>
              <a:buFont typeface="Arial" pitchFamily="34" charset="0"/>
              <a:buNone/>
              <a:defRPr/>
            </a:pPr>
            <a:r>
              <a:rPr lang="en-US" altLang="zh-CN" sz="2200" dirty="0">
                <a:ea typeface="宋体" pitchFamily="2" charset="-122"/>
              </a:rPr>
              <a:t>Professional and Academic Social Work</a:t>
            </a:r>
          </a:p>
          <a:p>
            <a:pPr lvl="1" fontAlgn="auto">
              <a:lnSpc>
                <a:spcPct val="90000"/>
              </a:lnSpc>
              <a:spcAft>
                <a:spcPts val="0"/>
              </a:spcAft>
              <a:buFont typeface="Arial" pitchFamily="34" charset="0"/>
              <a:buChar char="•"/>
              <a:defRPr/>
            </a:pPr>
            <a:r>
              <a:rPr lang="en-US" altLang="zh-CN" sz="2000" dirty="0">
                <a:ea typeface="宋体" pitchFamily="2" charset="-122"/>
              </a:rPr>
              <a:t>Over 200 programs and growing (only 20+ in1997)</a:t>
            </a:r>
          </a:p>
          <a:p>
            <a:pPr lvl="1" fontAlgn="auto">
              <a:lnSpc>
                <a:spcPct val="90000"/>
              </a:lnSpc>
              <a:spcAft>
                <a:spcPts val="0"/>
              </a:spcAft>
              <a:buFont typeface="Arial" pitchFamily="34" charset="0"/>
              <a:buChar char="•"/>
              <a:defRPr/>
            </a:pPr>
            <a:r>
              <a:rPr lang="en-US" altLang="zh-CN" sz="2000" dirty="0">
                <a:ea typeface="宋体" pitchFamily="2" charset="-122"/>
              </a:rPr>
              <a:t>Strong influence from Hong Kong (former British colony)</a:t>
            </a:r>
          </a:p>
          <a:p>
            <a:pPr fontAlgn="auto">
              <a:lnSpc>
                <a:spcPct val="90000"/>
              </a:lnSpc>
              <a:spcAft>
                <a:spcPts val="0"/>
              </a:spcAft>
              <a:buClr>
                <a:schemeClr val="accent5"/>
              </a:buClr>
              <a:buFont typeface="Arial" pitchFamily="34" charset="0"/>
              <a:buNone/>
              <a:defRPr/>
            </a:pPr>
            <a:endParaRPr lang="en-US" altLang="zh-CN" sz="2200" dirty="0">
              <a:ea typeface="宋体" pitchFamily="2"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762000" y="228600"/>
            <a:ext cx="7680325" cy="685800"/>
          </a:xfrm>
        </p:spPr>
        <p:txBody>
          <a:bodyPr/>
          <a:lstStyle/>
          <a:p>
            <a:pPr algn="ctr"/>
            <a:r>
              <a:rPr lang="en-US" altLang="zh-CN" sz="2800" smtClean="0"/>
              <a:t>Historical Notes</a:t>
            </a:r>
            <a:endParaRPr lang="en-US" altLang="zh-CN" sz="2400" smtClean="0"/>
          </a:p>
        </p:txBody>
      </p:sp>
      <p:sp>
        <p:nvSpPr>
          <p:cNvPr id="7171" name="Rectangle 3"/>
          <p:cNvSpPr>
            <a:spLocks noGrp="1" noChangeArrowheads="1"/>
          </p:cNvSpPr>
          <p:nvPr>
            <p:ph type="body" idx="4294967295"/>
          </p:nvPr>
        </p:nvSpPr>
        <p:spPr>
          <a:xfrm>
            <a:off x="457200" y="1600200"/>
            <a:ext cx="8229600" cy="4495800"/>
          </a:xfrm>
        </p:spPr>
        <p:txBody>
          <a:bodyPr>
            <a:normAutofit fontScale="92500" lnSpcReduction="20000"/>
          </a:bodyPr>
          <a:lstStyle/>
          <a:p>
            <a:pPr algn="ctr" fontAlgn="auto">
              <a:lnSpc>
                <a:spcPct val="90000"/>
              </a:lnSpc>
              <a:spcAft>
                <a:spcPts val="0"/>
              </a:spcAft>
              <a:buClr>
                <a:schemeClr val="accent5"/>
              </a:buClr>
              <a:buFontTx/>
              <a:buNone/>
              <a:defRPr/>
            </a:pPr>
            <a:endParaRPr lang="en-US" sz="800" u="sng" dirty="0"/>
          </a:p>
          <a:p>
            <a:pPr algn="ctr" fontAlgn="auto">
              <a:lnSpc>
                <a:spcPct val="90000"/>
              </a:lnSpc>
              <a:spcAft>
                <a:spcPts val="0"/>
              </a:spcAft>
              <a:buClr>
                <a:schemeClr val="accent5"/>
              </a:buClr>
              <a:buFontTx/>
              <a:buNone/>
              <a:defRPr/>
            </a:pPr>
            <a:r>
              <a:rPr lang="en-US" sz="2800" u="sng" dirty="0" smtClean="0"/>
              <a:t>1987</a:t>
            </a:r>
            <a:endParaRPr lang="en-US" sz="2800" dirty="0" smtClean="0"/>
          </a:p>
          <a:p>
            <a:pPr fontAlgn="auto">
              <a:lnSpc>
                <a:spcPct val="90000"/>
              </a:lnSpc>
              <a:spcAft>
                <a:spcPts val="0"/>
              </a:spcAft>
              <a:buClr>
                <a:schemeClr val="accent5"/>
              </a:buClr>
              <a:buFontTx/>
              <a:buNone/>
              <a:defRPr/>
            </a:pPr>
            <a:r>
              <a:rPr lang="en-US" sz="2800" dirty="0" smtClean="0"/>
              <a:t>I participated in the Social Work Education Program in Guangzhou, China started by Richard </a:t>
            </a:r>
            <a:r>
              <a:rPr lang="en-US" sz="2800" dirty="0" err="1" smtClean="0"/>
              <a:t>Nann</a:t>
            </a:r>
            <a:r>
              <a:rPr lang="en-US" sz="2800" dirty="0" smtClean="0"/>
              <a:t> (UBC, then University of Hong Kong) and taught courses in Social Work at the B.A. level</a:t>
            </a:r>
          </a:p>
          <a:p>
            <a:pPr algn="ctr" fontAlgn="auto">
              <a:lnSpc>
                <a:spcPct val="90000"/>
              </a:lnSpc>
              <a:spcAft>
                <a:spcPts val="0"/>
              </a:spcAft>
              <a:buClr>
                <a:schemeClr val="accent5"/>
              </a:buClr>
              <a:buFontTx/>
              <a:buNone/>
              <a:defRPr/>
            </a:pPr>
            <a:r>
              <a:rPr lang="en-US" sz="2800" u="sng" dirty="0" smtClean="0"/>
              <a:t>1997</a:t>
            </a:r>
            <a:r>
              <a:rPr lang="en-US" sz="2800" dirty="0" smtClean="0"/>
              <a:t> </a:t>
            </a:r>
            <a:endParaRPr lang="en-US" sz="2800" dirty="0"/>
          </a:p>
          <a:p>
            <a:pPr algn="ctr" fontAlgn="auto">
              <a:lnSpc>
                <a:spcPct val="90000"/>
              </a:lnSpc>
              <a:spcAft>
                <a:spcPts val="0"/>
              </a:spcAft>
              <a:buClr>
                <a:schemeClr val="accent5"/>
              </a:buClr>
              <a:buFontTx/>
              <a:buNone/>
              <a:defRPr/>
            </a:pPr>
            <a:endParaRPr lang="en-US" sz="800" dirty="0"/>
          </a:p>
          <a:p>
            <a:pPr fontAlgn="auto">
              <a:lnSpc>
                <a:spcPct val="90000"/>
              </a:lnSpc>
              <a:spcAft>
                <a:spcPts val="0"/>
              </a:spcAft>
              <a:buClr>
                <a:schemeClr val="accent5"/>
              </a:buClr>
              <a:buFont typeface="Arial" pitchFamily="34" charset="0"/>
              <a:buNone/>
              <a:defRPr/>
            </a:pPr>
            <a:r>
              <a:rPr lang="en-US" sz="2600" dirty="0" smtClean="0"/>
              <a:t>Attended the National </a:t>
            </a:r>
            <a:r>
              <a:rPr lang="en-US" sz="2600" dirty="0"/>
              <a:t>Conference of the Chinese Association of Social Work </a:t>
            </a:r>
            <a:r>
              <a:rPr lang="en-US" sz="2600" dirty="0" smtClean="0"/>
              <a:t>Education (September 26 – October 6) upon invitation by the China College of Civil Affairs (CCCA),  training arm of the Ministry of Civil Affairs. Started exploration of prospective collaboration with social work educators.</a:t>
            </a:r>
            <a:endParaRPr lang="en-US" sz="2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352425" y="228600"/>
            <a:ext cx="8486775" cy="914400"/>
          </a:xfrm>
        </p:spPr>
        <p:txBody>
          <a:bodyPr/>
          <a:lstStyle/>
          <a:p>
            <a:pPr algn="ctr"/>
            <a:r>
              <a:rPr lang="en-US" altLang="zh-CN" sz="2800" smtClean="0"/>
              <a:t>Historical Notes</a:t>
            </a:r>
          </a:p>
        </p:txBody>
      </p:sp>
      <p:sp>
        <p:nvSpPr>
          <p:cNvPr id="10243" name="Rectangle 3"/>
          <p:cNvSpPr>
            <a:spLocks noGrp="1" noChangeArrowheads="1"/>
          </p:cNvSpPr>
          <p:nvPr>
            <p:ph type="body" idx="4294967295"/>
          </p:nvPr>
        </p:nvSpPr>
        <p:spPr>
          <a:xfrm>
            <a:off x="457200" y="1600200"/>
            <a:ext cx="8229600" cy="4495800"/>
          </a:xfrm>
        </p:spPr>
        <p:txBody>
          <a:bodyPr>
            <a:normAutofit fontScale="92500" lnSpcReduction="20000"/>
          </a:bodyPr>
          <a:lstStyle/>
          <a:p>
            <a:pPr algn="ctr" fontAlgn="auto">
              <a:spcAft>
                <a:spcPts val="0"/>
              </a:spcAft>
              <a:buClr>
                <a:schemeClr val="accent5"/>
              </a:buClr>
              <a:buFontTx/>
              <a:buNone/>
              <a:defRPr/>
            </a:pPr>
            <a:endParaRPr lang="en-US" sz="800" u="sng" dirty="0"/>
          </a:p>
          <a:p>
            <a:pPr algn="ctr" fontAlgn="auto">
              <a:spcAft>
                <a:spcPts val="0"/>
              </a:spcAft>
              <a:buClr>
                <a:schemeClr val="accent5"/>
              </a:buClr>
              <a:buFontTx/>
              <a:buNone/>
              <a:defRPr/>
            </a:pPr>
            <a:r>
              <a:rPr lang="en-US" sz="2600" u="sng" dirty="0"/>
              <a:t>1998</a:t>
            </a:r>
            <a:r>
              <a:rPr lang="en-US" sz="2600" dirty="0"/>
              <a:t> </a:t>
            </a:r>
          </a:p>
          <a:p>
            <a:pPr fontAlgn="auto">
              <a:spcAft>
                <a:spcPts val="0"/>
              </a:spcAft>
              <a:buClr>
                <a:schemeClr val="accent5"/>
              </a:buClr>
              <a:buFont typeface="Arial" pitchFamily="34" charset="0"/>
              <a:buNone/>
              <a:defRPr/>
            </a:pPr>
            <a:r>
              <a:rPr lang="en-US" sz="2600" dirty="0" smtClean="0"/>
              <a:t>Dean </a:t>
            </a:r>
            <a:r>
              <a:rPr lang="en-US" sz="2600" dirty="0"/>
              <a:t>Wes </a:t>
            </a:r>
            <a:r>
              <a:rPr lang="en-US" sz="2600" dirty="0" err="1"/>
              <a:t>Shera</a:t>
            </a:r>
            <a:r>
              <a:rPr lang="en-US" sz="2600" dirty="0"/>
              <a:t> visited Beijing and Hong Kong in September. Met with President Wang </a:t>
            </a:r>
            <a:r>
              <a:rPr lang="en-US" sz="2600" dirty="0" err="1"/>
              <a:t>Laizhu</a:t>
            </a:r>
            <a:r>
              <a:rPr lang="en-US" sz="2600" dirty="0"/>
              <a:t> of CCCA, and developed mutual understanding regarding the general direction of the Collaborative Project</a:t>
            </a:r>
            <a:r>
              <a:rPr lang="en-US" sz="2600" dirty="0" smtClean="0"/>
              <a:t>.</a:t>
            </a:r>
          </a:p>
          <a:p>
            <a:pPr fontAlgn="auto">
              <a:spcAft>
                <a:spcPts val="0"/>
              </a:spcAft>
              <a:buClr>
                <a:schemeClr val="accent5"/>
              </a:buClr>
              <a:buFont typeface="Arial" pitchFamily="34" charset="0"/>
              <a:buNone/>
              <a:defRPr/>
            </a:pPr>
            <a:endParaRPr lang="en-US" sz="2600" dirty="0" smtClean="0"/>
          </a:p>
          <a:p>
            <a:pPr algn="ctr" fontAlgn="auto">
              <a:lnSpc>
                <a:spcPct val="90000"/>
              </a:lnSpc>
              <a:spcAft>
                <a:spcPts val="0"/>
              </a:spcAft>
              <a:buClr>
                <a:schemeClr val="accent5"/>
              </a:buClr>
              <a:buFont typeface="Arial" pitchFamily="34" charset="0"/>
              <a:buNone/>
              <a:defRPr/>
            </a:pPr>
            <a:r>
              <a:rPr lang="en-US" sz="2600" u="sng" dirty="0" smtClean="0"/>
              <a:t>1999</a:t>
            </a:r>
            <a:r>
              <a:rPr lang="en-US" sz="2600" dirty="0" smtClean="0"/>
              <a:t> </a:t>
            </a:r>
          </a:p>
          <a:p>
            <a:pPr fontAlgn="auto">
              <a:lnSpc>
                <a:spcPct val="90000"/>
              </a:lnSpc>
              <a:spcAft>
                <a:spcPts val="0"/>
              </a:spcAft>
              <a:buClr>
                <a:schemeClr val="accent5"/>
              </a:buClr>
              <a:buFont typeface="Arial" pitchFamily="34" charset="0"/>
              <a:buNone/>
              <a:defRPr/>
            </a:pPr>
            <a:r>
              <a:rPr lang="en-US" sz="2600" dirty="0" smtClean="0"/>
              <a:t>Chinese delegation representing the Ministry of Civil Affairs and Peking University visited Toronto in February. </a:t>
            </a:r>
          </a:p>
          <a:p>
            <a:pPr fontAlgn="auto">
              <a:lnSpc>
                <a:spcPct val="90000"/>
              </a:lnSpc>
              <a:spcAft>
                <a:spcPts val="0"/>
              </a:spcAft>
              <a:buClr>
                <a:schemeClr val="accent5"/>
              </a:buClr>
              <a:buFont typeface="Arial" pitchFamily="34" charset="0"/>
              <a:buNone/>
              <a:defRPr/>
            </a:pPr>
            <a:r>
              <a:rPr lang="en-US" sz="2600" dirty="0" smtClean="0"/>
              <a:t>A Memorandum of Agreement was signed by Dean Wes </a:t>
            </a:r>
            <a:r>
              <a:rPr lang="en-US" sz="2600" dirty="0" err="1" smtClean="0"/>
              <a:t>Shera</a:t>
            </a:r>
            <a:r>
              <a:rPr lang="en-US" sz="2600" dirty="0" smtClean="0"/>
              <a:t> and President Wang </a:t>
            </a:r>
            <a:r>
              <a:rPr lang="en-US" sz="2600" dirty="0" err="1" smtClean="0"/>
              <a:t>Laizhu</a:t>
            </a:r>
            <a:r>
              <a:rPr lang="en-US" sz="2600" dirty="0" smtClean="0"/>
              <a:t> (China College of civil Affairs), formally launching the Collaborative Project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algn="ctr"/>
            <a:r>
              <a:rPr lang="en-US" altLang="zh-CN" sz="3200" smtClean="0"/>
              <a:t>Phase I: 1999-2004</a:t>
            </a:r>
          </a:p>
        </p:txBody>
      </p:sp>
      <p:sp>
        <p:nvSpPr>
          <p:cNvPr id="13315" name="Rectangle 3"/>
          <p:cNvSpPr>
            <a:spLocks noGrp="1" noChangeArrowheads="1"/>
          </p:cNvSpPr>
          <p:nvPr>
            <p:ph type="body" idx="4294967295"/>
          </p:nvPr>
        </p:nvSpPr>
        <p:spPr>
          <a:xfrm>
            <a:off x="457200" y="1914525"/>
            <a:ext cx="8229600" cy="4181475"/>
          </a:xfrm>
        </p:spPr>
        <p:txBody>
          <a:bodyPr>
            <a:normAutofit lnSpcReduction="10000"/>
          </a:bodyPr>
          <a:lstStyle/>
          <a:p>
            <a:pPr fontAlgn="auto">
              <a:lnSpc>
                <a:spcPct val="80000"/>
              </a:lnSpc>
              <a:spcAft>
                <a:spcPts val="0"/>
              </a:spcAft>
              <a:buClr>
                <a:schemeClr val="accent5"/>
              </a:buClr>
              <a:buFontTx/>
              <a:buNone/>
              <a:defRPr/>
            </a:pPr>
            <a:r>
              <a:rPr lang="en-US" sz="2400" b="1" dirty="0"/>
              <a:t>Major Programs</a:t>
            </a:r>
            <a:endParaRPr lang="en-US" sz="800" dirty="0"/>
          </a:p>
          <a:p>
            <a:pPr fontAlgn="auto">
              <a:lnSpc>
                <a:spcPct val="80000"/>
              </a:lnSpc>
              <a:spcAft>
                <a:spcPts val="0"/>
              </a:spcAft>
              <a:buClr>
                <a:schemeClr val="accent5"/>
              </a:buClr>
              <a:buFont typeface="Arial" pitchFamily="34" charset="0"/>
              <a:buNone/>
              <a:defRPr/>
            </a:pPr>
            <a:r>
              <a:rPr lang="en-US" sz="2400" dirty="0"/>
              <a:t>International Colloquium on Social Work Education 2000 –  A snapshot of current thinking and emerging ideas</a:t>
            </a:r>
          </a:p>
          <a:p>
            <a:pPr fontAlgn="auto">
              <a:lnSpc>
                <a:spcPct val="80000"/>
              </a:lnSpc>
              <a:spcAft>
                <a:spcPts val="0"/>
              </a:spcAft>
              <a:buClr>
                <a:schemeClr val="accent5"/>
              </a:buClr>
              <a:buFont typeface="Arial" pitchFamily="34" charset="0"/>
              <a:buNone/>
              <a:defRPr/>
            </a:pPr>
            <a:endParaRPr lang="en-US" sz="800" dirty="0"/>
          </a:p>
          <a:p>
            <a:pPr fontAlgn="auto">
              <a:lnSpc>
                <a:spcPct val="80000"/>
              </a:lnSpc>
              <a:spcAft>
                <a:spcPts val="0"/>
              </a:spcAft>
              <a:buClr>
                <a:schemeClr val="accent5"/>
              </a:buClr>
              <a:buFont typeface="Arial" pitchFamily="34" charset="0"/>
              <a:buNone/>
              <a:defRPr/>
            </a:pPr>
            <a:r>
              <a:rPr lang="en-US" sz="2400" dirty="0"/>
              <a:t>Delphi Study – Indigenous views on social work education</a:t>
            </a:r>
          </a:p>
          <a:p>
            <a:pPr fontAlgn="auto">
              <a:lnSpc>
                <a:spcPct val="80000"/>
              </a:lnSpc>
              <a:spcAft>
                <a:spcPts val="0"/>
              </a:spcAft>
              <a:buClr>
                <a:schemeClr val="accent5"/>
              </a:buClr>
              <a:buFont typeface="Arial" pitchFamily="34" charset="0"/>
              <a:buNone/>
              <a:defRPr/>
            </a:pPr>
            <a:endParaRPr lang="en-US" sz="800" dirty="0"/>
          </a:p>
          <a:p>
            <a:pPr fontAlgn="auto">
              <a:lnSpc>
                <a:spcPct val="80000"/>
              </a:lnSpc>
              <a:spcAft>
                <a:spcPts val="0"/>
              </a:spcAft>
              <a:buClr>
                <a:schemeClr val="accent5"/>
              </a:buClr>
              <a:buFont typeface="Arial" pitchFamily="34" charset="0"/>
              <a:buNone/>
              <a:defRPr/>
            </a:pPr>
            <a:r>
              <a:rPr lang="en-US" sz="2400" dirty="0"/>
              <a:t>Training of Social Work Educators – Creation of a critical mass </a:t>
            </a:r>
          </a:p>
          <a:p>
            <a:pPr fontAlgn="auto">
              <a:lnSpc>
                <a:spcPct val="80000"/>
              </a:lnSpc>
              <a:spcAft>
                <a:spcPts val="0"/>
              </a:spcAft>
              <a:buClr>
                <a:schemeClr val="accent5"/>
              </a:buClr>
              <a:buFont typeface="Arial" pitchFamily="34" charset="0"/>
              <a:buNone/>
              <a:defRPr/>
            </a:pPr>
            <a:endParaRPr lang="en-US" sz="800" dirty="0"/>
          </a:p>
          <a:p>
            <a:pPr fontAlgn="auto">
              <a:lnSpc>
                <a:spcPct val="80000"/>
              </a:lnSpc>
              <a:spcAft>
                <a:spcPts val="0"/>
              </a:spcAft>
              <a:buClr>
                <a:schemeClr val="accent5"/>
              </a:buClr>
              <a:buFont typeface="Arial" pitchFamily="34" charset="0"/>
              <a:buNone/>
              <a:defRPr/>
            </a:pPr>
            <a:r>
              <a:rPr lang="en-US" sz="2400" dirty="0"/>
              <a:t>Textbook and Course Material – Developing resources for social work education</a:t>
            </a:r>
          </a:p>
          <a:p>
            <a:pPr fontAlgn="auto">
              <a:lnSpc>
                <a:spcPct val="80000"/>
              </a:lnSpc>
              <a:spcAft>
                <a:spcPts val="0"/>
              </a:spcAft>
              <a:buClr>
                <a:schemeClr val="accent5"/>
              </a:buClr>
              <a:buFont typeface="Arial" pitchFamily="34" charset="0"/>
              <a:buNone/>
              <a:defRPr/>
            </a:pPr>
            <a:endParaRPr lang="en-US" sz="800" dirty="0"/>
          </a:p>
          <a:p>
            <a:pPr fontAlgn="auto">
              <a:lnSpc>
                <a:spcPct val="80000"/>
              </a:lnSpc>
              <a:spcAft>
                <a:spcPts val="0"/>
              </a:spcAft>
              <a:buClr>
                <a:schemeClr val="accent5"/>
              </a:buClr>
              <a:buFont typeface="Arial" pitchFamily="34" charset="0"/>
              <a:buNone/>
              <a:defRPr/>
            </a:pPr>
            <a:r>
              <a:rPr lang="en-US" sz="2400" dirty="0"/>
              <a:t>Visiting scholars </a:t>
            </a:r>
            <a:r>
              <a:rPr lang="en-US" sz="2400" dirty="0" smtClean="0"/>
              <a:t>program</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352425" y="228600"/>
            <a:ext cx="7680325" cy="838200"/>
          </a:xfrm>
        </p:spPr>
        <p:txBody>
          <a:bodyPr/>
          <a:lstStyle/>
          <a:p>
            <a:pPr algn="ctr"/>
            <a:r>
              <a:rPr lang="en-US" altLang="zh-CN" sz="3200" smtClean="0"/>
              <a:t>2005 Onwards: Phase II</a:t>
            </a:r>
          </a:p>
        </p:txBody>
      </p:sp>
      <p:sp>
        <p:nvSpPr>
          <p:cNvPr id="15363" name="Rectangle 3"/>
          <p:cNvSpPr>
            <a:spLocks noGrp="1" noChangeArrowheads="1"/>
          </p:cNvSpPr>
          <p:nvPr>
            <p:ph type="body" idx="4294967295"/>
          </p:nvPr>
        </p:nvSpPr>
        <p:spPr>
          <a:xfrm>
            <a:off x="457200" y="1295400"/>
            <a:ext cx="8229600" cy="5105400"/>
          </a:xfrm>
        </p:spPr>
        <p:txBody>
          <a:bodyPr>
            <a:noAutofit/>
          </a:bodyPr>
          <a:lstStyle/>
          <a:p>
            <a:pPr marL="819150" indent="-533400" fontAlgn="auto">
              <a:lnSpc>
                <a:spcPct val="80000"/>
              </a:lnSpc>
              <a:spcAft>
                <a:spcPts val="0"/>
              </a:spcAft>
              <a:buClr>
                <a:schemeClr val="accent5"/>
              </a:buClr>
              <a:buFont typeface="Arial" pitchFamily="34" charset="0"/>
              <a:buNone/>
              <a:defRPr/>
            </a:pPr>
            <a:endParaRPr lang="en-US" sz="2400" dirty="0" smtClean="0"/>
          </a:p>
          <a:p>
            <a:pPr marL="819150" indent="-533400" fontAlgn="auto">
              <a:lnSpc>
                <a:spcPct val="80000"/>
              </a:lnSpc>
              <a:spcAft>
                <a:spcPts val="0"/>
              </a:spcAft>
              <a:buClr>
                <a:schemeClr val="accent5"/>
              </a:buClr>
              <a:buFont typeface="Arial" pitchFamily="34" charset="0"/>
              <a:buNone/>
              <a:defRPr/>
            </a:pPr>
            <a:r>
              <a:rPr lang="en-US" sz="2400" dirty="0" smtClean="0"/>
              <a:t>Social Work Practice Education</a:t>
            </a:r>
          </a:p>
          <a:p>
            <a:pPr marL="990600" lvl="1" indent="-533400" fontAlgn="auto">
              <a:lnSpc>
                <a:spcPct val="80000"/>
              </a:lnSpc>
              <a:spcAft>
                <a:spcPts val="0"/>
              </a:spcAft>
              <a:buFont typeface="Times New Roman" pitchFamily="18" charset="0"/>
              <a:buChar char="–"/>
              <a:defRPr/>
            </a:pPr>
            <a:r>
              <a:rPr lang="en-US" sz="2400" dirty="0" smtClean="0"/>
              <a:t>Weak spot: Most professors not trained in social work, coming from various disciplines in the social sciences and humanities</a:t>
            </a:r>
          </a:p>
          <a:p>
            <a:pPr marL="990600" lvl="1" indent="-533400" fontAlgn="auto">
              <a:lnSpc>
                <a:spcPct val="80000"/>
              </a:lnSpc>
              <a:spcAft>
                <a:spcPts val="0"/>
              </a:spcAft>
              <a:buFont typeface="Times New Roman" pitchFamily="18" charset="0"/>
              <a:buChar char="–"/>
              <a:defRPr/>
            </a:pPr>
            <a:r>
              <a:rPr lang="en-US" sz="2400" dirty="0" smtClean="0"/>
              <a:t>Theoretical education not supported by direct practice experience</a:t>
            </a:r>
          </a:p>
          <a:p>
            <a:pPr marL="990600" lvl="1" indent="-533400" fontAlgn="auto">
              <a:lnSpc>
                <a:spcPct val="80000"/>
              </a:lnSpc>
              <a:spcAft>
                <a:spcPts val="0"/>
              </a:spcAft>
              <a:buFont typeface="Times New Roman" pitchFamily="18" charset="0"/>
              <a:buChar char="–"/>
              <a:defRPr/>
            </a:pPr>
            <a:r>
              <a:rPr lang="en-US" sz="2400" dirty="0" smtClean="0"/>
              <a:t>Lack of competent practice teachers and field educators</a:t>
            </a:r>
          </a:p>
          <a:p>
            <a:pPr marL="990600" lvl="1" indent="-533400" fontAlgn="auto">
              <a:lnSpc>
                <a:spcPct val="80000"/>
              </a:lnSpc>
              <a:spcAft>
                <a:spcPts val="0"/>
              </a:spcAft>
              <a:buFont typeface="Times New Roman" pitchFamily="18" charset="0"/>
              <a:buChar char="–"/>
              <a:defRPr/>
            </a:pPr>
            <a:r>
              <a:rPr lang="en-US" sz="2400" dirty="0" smtClean="0"/>
              <a:t>Lack of role models</a:t>
            </a:r>
          </a:p>
          <a:p>
            <a:pPr marL="990600" lvl="1" indent="-533400" fontAlgn="auto">
              <a:lnSpc>
                <a:spcPct val="80000"/>
              </a:lnSpc>
              <a:spcAft>
                <a:spcPts val="0"/>
              </a:spcAft>
              <a:buFont typeface="Times New Roman" pitchFamily="18" charset="0"/>
              <a:buChar char="–"/>
              <a:defRPr/>
            </a:pPr>
            <a:r>
              <a:rPr lang="en-US" sz="2400" dirty="0" smtClean="0"/>
              <a:t>Our focus: Training of practitioners and practice teachers</a:t>
            </a:r>
          </a:p>
          <a:p>
            <a:pPr marL="990600" lvl="1" indent="-533400" fontAlgn="auto">
              <a:lnSpc>
                <a:spcPct val="80000"/>
              </a:lnSpc>
              <a:spcAft>
                <a:spcPts val="0"/>
              </a:spcAft>
              <a:buFont typeface="Times New Roman" pitchFamily="18" charset="0"/>
              <a:buChar char="–"/>
              <a:defRPr/>
            </a:pPr>
            <a:r>
              <a:rPr lang="en-US" sz="2400" dirty="0" smtClean="0"/>
              <a:t>Major partners: </a:t>
            </a:r>
          </a:p>
          <a:p>
            <a:pPr marL="1508125" lvl="4" indent="-533400" fontAlgn="auto">
              <a:lnSpc>
                <a:spcPct val="80000"/>
              </a:lnSpc>
              <a:spcAft>
                <a:spcPts val="0"/>
              </a:spcAft>
              <a:buFont typeface="Arial" pitchFamily="34" charset="0"/>
              <a:buChar char="•"/>
              <a:defRPr/>
            </a:pPr>
            <a:r>
              <a:rPr lang="en-US" sz="2400" dirty="0" smtClean="0"/>
              <a:t>Beijing Institute of Technology (clinical practice) </a:t>
            </a:r>
          </a:p>
          <a:p>
            <a:pPr marL="1508125" lvl="4" indent="-533400" fontAlgn="auto">
              <a:lnSpc>
                <a:spcPct val="80000"/>
              </a:lnSpc>
              <a:spcAft>
                <a:spcPts val="0"/>
              </a:spcAft>
              <a:buFont typeface="Arial" pitchFamily="34" charset="0"/>
              <a:buChar char="•"/>
              <a:defRPr/>
            </a:pPr>
            <a:r>
              <a:rPr lang="en-US" sz="2400" dirty="0" smtClean="0"/>
              <a:t>Shandong University (community work)</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352425" y="228600"/>
            <a:ext cx="7680325" cy="838200"/>
          </a:xfrm>
        </p:spPr>
        <p:txBody>
          <a:bodyPr/>
          <a:lstStyle/>
          <a:p>
            <a:pPr algn="ctr"/>
            <a:r>
              <a:rPr lang="en-US" altLang="zh-CN" sz="3200" smtClean="0"/>
              <a:t>2005 Onwards: Phase II</a:t>
            </a:r>
          </a:p>
        </p:txBody>
      </p:sp>
      <p:sp>
        <p:nvSpPr>
          <p:cNvPr id="15363" name="Rectangle 3"/>
          <p:cNvSpPr>
            <a:spLocks noGrp="1" noChangeArrowheads="1"/>
          </p:cNvSpPr>
          <p:nvPr>
            <p:ph type="body" idx="4294967295"/>
          </p:nvPr>
        </p:nvSpPr>
        <p:spPr>
          <a:xfrm>
            <a:off x="457200" y="1295400"/>
            <a:ext cx="8229600" cy="5105400"/>
          </a:xfrm>
        </p:spPr>
        <p:txBody>
          <a:bodyPr>
            <a:noAutofit/>
          </a:bodyPr>
          <a:lstStyle/>
          <a:p>
            <a:pPr marL="819150" indent="-533400" fontAlgn="auto">
              <a:lnSpc>
                <a:spcPct val="80000"/>
              </a:lnSpc>
              <a:spcAft>
                <a:spcPts val="0"/>
              </a:spcAft>
              <a:buClr>
                <a:schemeClr val="accent5"/>
              </a:buClr>
              <a:buFont typeface="Arial" pitchFamily="34" charset="0"/>
              <a:buNone/>
              <a:defRPr/>
            </a:pPr>
            <a:endParaRPr lang="en-US" sz="2400" dirty="0" smtClean="0"/>
          </a:p>
          <a:p>
            <a:pPr marL="819150" indent="-533400" fontAlgn="auto">
              <a:lnSpc>
                <a:spcPct val="80000"/>
              </a:lnSpc>
              <a:spcAft>
                <a:spcPts val="0"/>
              </a:spcAft>
              <a:buClr>
                <a:schemeClr val="accent5"/>
              </a:buClr>
              <a:buFont typeface="Arial" pitchFamily="34" charset="0"/>
              <a:buNone/>
              <a:defRPr/>
            </a:pPr>
            <a:r>
              <a:rPr lang="en-US" sz="2400" dirty="0" smtClean="0"/>
              <a:t>NGO Development </a:t>
            </a:r>
          </a:p>
          <a:p>
            <a:pPr marL="1027112" indent="-457200" fontAlgn="auto">
              <a:lnSpc>
                <a:spcPct val="80000"/>
              </a:lnSpc>
              <a:spcAft>
                <a:spcPts val="0"/>
              </a:spcAft>
              <a:buClr>
                <a:schemeClr val="accent5"/>
              </a:buClr>
              <a:buFontTx/>
              <a:buChar char="–"/>
              <a:defRPr/>
            </a:pPr>
            <a:r>
              <a:rPr lang="en-US" sz="2400" dirty="0" smtClean="0"/>
              <a:t>Building the NGO sector, especially in Shandong province</a:t>
            </a:r>
          </a:p>
          <a:p>
            <a:pPr marL="1371600" lvl="2" indent="-457200" fontAlgn="auto">
              <a:lnSpc>
                <a:spcPct val="80000"/>
              </a:lnSpc>
              <a:spcAft>
                <a:spcPts val="0"/>
              </a:spcAft>
              <a:buFont typeface="Arial" pitchFamily="34" charset="0"/>
              <a:buChar char="•"/>
              <a:defRPr/>
            </a:pPr>
            <a:r>
              <a:rPr lang="en-US" sz="2200" dirty="0" smtClean="0"/>
              <a:t>Founded the </a:t>
            </a:r>
            <a:r>
              <a:rPr lang="en-US" sz="2200" dirty="0" err="1" smtClean="0"/>
              <a:t>Shanquan</a:t>
            </a:r>
            <a:r>
              <a:rPr lang="en-US" sz="2200" dirty="0" smtClean="0"/>
              <a:t> Community Service Centre</a:t>
            </a:r>
          </a:p>
          <a:p>
            <a:pPr marL="1371600" lvl="2" indent="-457200" fontAlgn="auto">
              <a:lnSpc>
                <a:spcPct val="80000"/>
              </a:lnSpc>
              <a:spcAft>
                <a:spcPts val="0"/>
              </a:spcAft>
              <a:buFont typeface="Arial" pitchFamily="34" charset="0"/>
              <a:buChar char="•"/>
              <a:defRPr/>
            </a:pPr>
            <a:r>
              <a:rPr lang="en-US" sz="2200" dirty="0" smtClean="0"/>
              <a:t>Multiple service sites – community centre, seniors facilities, mental hospitals, funeral home, school</a:t>
            </a:r>
          </a:p>
          <a:p>
            <a:pPr marL="1371600" lvl="2" indent="-457200" fontAlgn="auto">
              <a:lnSpc>
                <a:spcPct val="80000"/>
              </a:lnSpc>
              <a:spcAft>
                <a:spcPts val="0"/>
              </a:spcAft>
              <a:buFont typeface="Arial" pitchFamily="34" charset="0"/>
              <a:buChar char="•"/>
              <a:defRPr/>
            </a:pPr>
            <a:r>
              <a:rPr lang="en-US" sz="2200" dirty="0" smtClean="0"/>
              <a:t>Demonstration projects in 2008 leading to government purchase of service (30 positions in 2010)</a:t>
            </a:r>
          </a:p>
          <a:p>
            <a:pPr marL="1027112" indent="-457200" fontAlgn="auto">
              <a:lnSpc>
                <a:spcPct val="80000"/>
              </a:lnSpc>
              <a:spcAft>
                <a:spcPts val="0"/>
              </a:spcAft>
              <a:buClr>
                <a:schemeClr val="accent5"/>
              </a:buClr>
              <a:buFontTx/>
              <a:buChar char="–"/>
              <a:defRPr/>
            </a:pPr>
            <a:r>
              <a:rPr lang="en-US" sz="2400" dirty="0" smtClean="0"/>
              <a:t>Specific community service initiatives (e.g., school social work, child protection, family violence, labor rights, medical social work, etc.)</a:t>
            </a:r>
          </a:p>
          <a:p>
            <a:pPr marL="1027112" indent="-457200" fontAlgn="auto">
              <a:lnSpc>
                <a:spcPct val="80000"/>
              </a:lnSpc>
              <a:spcAft>
                <a:spcPts val="0"/>
              </a:spcAft>
              <a:buClr>
                <a:schemeClr val="accent5"/>
              </a:buClr>
              <a:buFontTx/>
              <a:buChar char="–"/>
              <a:defRPr/>
            </a:pPr>
            <a:r>
              <a:rPr lang="en-US" sz="2400" dirty="0" smtClean="0"/>
              <a:t>Supporting ongoing NGO work, e.g., </a:t>
            </a:r>
            <a:r>
              <a:rPr lang="en-US" sz="2400" dirty="0" err="1" smtClean="0"/>
              <a:t>Handa</a:t>
            </a:r>
            <a:r>
              <a:rPr lang="en-US" sz="2400" dirty="0" smtClean="0"/>
              <a:t> Association (working with people with epilepsy), </a:t>
            </a:r>
            <a:r>
              <a:rPr lang="en-US" sz="2400" dirty="0" err="1" smtClean="0"/>
              <a:t>Limin</a:t>
            </a:r>
            <a:r>
              <a:rPr lang="en-US" sz="2400" dirty="0" smtClean="0"/>
              <a:t> Community Health Centre, </a:t>
            </a:r>
            <a:r>
              <a:rPr lang="en-US" sz="2400" dirty="0" err="1" smtClean="0"/>
              <a:t>Jiangmen</a:t>
            </a:r>
            <a:endParaRPr lang="en-US"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algn="ctr"/>
            <a:r>
              <a:rPr lang="en-US" altLang="zh-CN" sz="3200" smtClean="0"/>
              <a:t>2005 Onwards: Phase II</a:t>
            </a:r>
          </a:p>
        </p:txBody>
      </p:sp>
      <p:sp>
        <p:nvSpPr>
          <p:cNvPr id="15363" name="Rectangle 3"/>
          <p:cNvSpPr>
            <a:spLocks noGrp="1" noChangeArrowheads="1"/>
          </p:cNvSpPr>
          <p:nvPr>
            <p:ph type="body" idx="4294967295"/>
          </p:nvPr>
        </p:nvSpPr>
        <p:spPr>
          <a:xfrm>
            <a:off x="457200" y="1600200"/>
            <a:ext cx="8229600" cy="4495800"/>
          </a:xfrm>
        </p:spPr>
        <p:txBody>
          <a:bodyPr/>
          <a:lstStyle/>
          <a:p>
            <a:pPr marL="819150" indent="-533400" fontAlgn="auto">
              <a:lnSpc>
                <a:spcPct val="80000"/>
              </a:lnSpc>
              <a:spcAft>
                <a:spcPts val="0"/>
              </a:spcAft>
              <a:buClr>
                <a:schemeClr val="accent5"/>
              </a:buClr>
              <a:buFont typeface="Arial" pitchFamily="34" charset="0"/>
              <a:buNone/>
              <a:defRPr/>
            </a:pPr>
            <a:r>
              <a:rPr lang="en-US" sz="2200" dirty="0" smtClean="0"/>
              <a:t>Disaster relief  and training and development</a:t>
            </a:r>
          </a:p>
          <a:p>
            <a:pPr marL="1027112" indent="-457200" fontAlgn="auto">
              <a:lnSpc>
                <a:spcPct val="80000"/>
              </a:lnSpc>
              <a:spcAft>
                <a:spcPts val="0"/>
              </a:spcAft>
              <a:buClr>
                <a:schemeClr val="accent5"/>
              </a:buClr>
              <a:buFontTx/>
              <a:buChar char="–"/>
              <a:defRPr/>
            </a:pPr>
            <a:r>
              <a:rPr lang="en-US" sz="2000" dirty="0" smtClean="0"/>
              <a:t>Sichuan Earthquake May 12, 2008 </a:t>
            </a:r>
          </a:p>
          <a:p>
            <a:pPr marL="1027112" indent="-457200" fontAlgn="auto">
              <a:lnSpc>
                <a:spcPct val="80000"/>
              </a:lnSpc>
              <a:spcAft>
                <a:spcPts val="0"/>
              </a:spcAft>
              <a:buClr>
                <a:schemeClr val="accent5"/>
              </a:buClr>
              <a:buFontTx/>
              <a:buChar char="–"/>
              <a:defRPr/>
            </a:pPr>
            <a:r>
              <a:rPr lang="en-US" sz="2000" dirty="0" smtClean="0"/>
              <a:t>Psychotherapy training for psychiatrists, psychotherapists</a:t>
            </a:r>
          </a:p>
          <a:p>
            <a:pPr marL="1027112" indent="-457200" fontAlgn="auto">
              <a:lnSpc>
                <a:spcPct val="80000"/>
              </a:lnSpc>
              <a:spcAft>
                <a:spcPts val="0"/>
              </a:spcAft>
              <a:buClr>
                <a:schemeClr val="accent5"/>
              </a:buClr>
              <a:buFontTx/>
              <a:buChar char="–"/>
              <a:defRPr/>
            </a:pPr>
            <a:r>
              <a:rPr lang="en-US" sz="2000" dirty="0" smtClean="0"/>
              <a:t>Community redevelopment</a:t>
            </a:r>
          </a:p>
          <a:p>
            <a:pPr marL="1027112" indent="-457200" fontAlgn="auto">
              <a:lnSpc>
                <a:spcPct val="80000"/>
              </a:lnSpc>
              <a:spcAft>
                <a:spcPts val="0"/>
              </a:spcAft>
              <a:buClr>
                <a:schemeClr val="accent5"/>
              </a:buClr>
              <a:buFontTx/>
              <a:buChar char="–"/>
              <a:defRPr/>
            </a:pPr>
            <a:r>
              <a:rPr lang="en-US" sz="2000" dirty="0" smtClean="0"/>
              <a:t>Nourishing NGO and grassroots projects</a:t>
            </a:r>
          </a:p>
          <a:p>
            <a:pPr marL="819150" indent="-533400" fontAlgn="auto">
              <a:lnSpc>
                <a:spcPct val="80000"/>
              </a:lnSpc>
              <a:spcAft>
                <a:spcPts val="0"/>
              </a:spcAft>
              <a:buClr>
                <a:schemeClr val="accent5"/>
              </a:buClr>
              <a:buFont typeface="Arial" pitchFamily="34" charset="0"/>
              <a:buNone/>
              <a:defRPr/>
            </a:pPr>
            <a:endParaRPr lang="en-US" sz="2200" dirty="0" smtClean="0"/>
          </a:p>
          <a:p>
            <a:pPr marL="819150" indent="-533400" fontAlgn="auto">
              <a:lnSpc>
                <a:spcPct val="80000"/>
              </a:lnSpc>
              <a:spcAft>
                <a:spcPts val="0"/>
              </a:spcAft>
              <a:buClr>
                <a:schemeClr val="accent5"/>
              </a:buClr>
              <a:buFont typeface="Arial" pitchFamily="34" charset="0"/>
              <a:buNone/>
              <a:defRPr/>
            </a:pPr>
            <a:r>
              <a:rPr lang="en-US" sz="2200" dirty="0" smtClean="0"/>
              <a:t>Policy</a:t>
            </a:r>
          </a:p>
          <a:p>
            <a:pPr marL="1027112" indent="-457200" fontAlgn="auto">
              <a:lnSpc>
                <a:spcPct val="80000"/>
              </a:lnSpc>
              <a:spcAft>
                <a:spcPts val="0"/>
              </a:spcAft>
              <a:buClr>
                <a:schemeClr val="accent5"/>
              </a:buClr>
              <a:buFontTx/>
              <a:buChar char="–"/>
              <a:defRPr/>
            </a:pPr>
            <a:r>
              <a:rPr lang="en-US" sz="2000" dirty="0" smtClean="0"/>
              <a:t>Ministry of Civil Affairs: Legislations regarding income protection, regulation of charity organizations</a:t>
            </a:r>
          </a:p>
          <a:p>
            <a:pPr marL="1027112" indent="-457200" fontAlgn="auto">
              <a:lnSpc>
                <a:spcPct val="80000"/>
              </a:lnSpc>
              <a:spcAft>
                <a:spcPts val="0"/>
              </a:spcAft>
              <a:buClr>
                <a:schemeClr val="accent5"/>
              </a:buClr>
              <a:buFontTx/>
              <a:buChar char="–"/>
              <a:defRPr/>
            </a:pPr>
            <a:r>
              <a:rPr lang="en-US" sz="2000" dirty="0" smtClean="0"/>
              <a:t>State Commission of Population and Family Planning</a:t>
            </a:r>
          </a:p>
          <a:p>
            <a:pPr marL="1027112" indent="-457200" fontAlgn="auto">
              <a:lnSpc>
                <a:spcPct val="80000"/>
              </a:lnSpc>
              <a:spcAft>
                <a:spcPts val="0"/>
              </a:spcAft>
              <a:buClr>
                <a:schemeClr val="accent5"/>
              </a:buClr>
              <a:buFontTx/>
              <a:buChar char="–"/>
              <a:defRPr/>
            </a:pPr>
            <a:r>
              <a:rPr lang="en-US" sz="2000" dirty="0" smtClean="0"/>
              <a:t>Healthcare reform : collaboration with Institute of International Health, </a:t>
            </a:r>
            <a:r>
              <a:rPr lang="en-US" sz="2000" dirty="0" err="1" smtClean="0"/>
              <a:t>UofT</a:t>
            </a:r>
            <a:endParaRPr lang="en-US" sz="2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p:txBody>
          <a:bodyPr/>
          <a:lstStyle/>
          <a:p>
            <a:r>
              <a:rPr lang="en-US" altLang="zh-CN" sz="3200" smtClean="0"/>
              <a:t>Partners  in China</a:t>
            </a:r>
          </a:p>
        </p:txBody>
      </p:sp>
      <p:sp>
        <p:nvSpPr>
          <p:cNvPr id="15363" name="Rectangle 3"/>
          <p:cNvSpPr>
            <a:spLocks noGrp="1" noChangeArrowheads="1"/>
          </p:cNvSpPr>
          <p:nvPr>
            <p:ph type="body" idx="4294967295"/>
          </p:nvPr>
        </p:nvSpPr>
        <p:spPr>
          <a:xfrm>
            <a:off x="457200" y="1600200"/>
            <a:ext cx="8229600" cy="4495800"/>
          </a:xfrm>
        </p:spPr>
        <p:txBody>
          <a:bodyPr/>
          <a:lstStyle/>
          <a:p>
            <a:pPr marL="819150" indent="-533400" fontAlgn="auto">
              <a:lnSpc>
                <a:spcPct val="80000"/>
              </a:lnSpc>
              <a:spcAft>
                <a:spcPts val="0"/>
              </a:spcAft>
              <a:buClr>
                <a:schemeClr val="accent5"/>
              </a:buClr>
              <a:buFont typeface="Arial" pitchFamily="34" charset="0"/>
              <a:buNone/>
              <a:defRPr/>
            </a:pPr>
            <a:r>
              <a:rPr lang="en-US" sz="2400" dirty="0" smtClean="0"/>
              <a:t>Shandong </a:t>
            </a:r>
            <a:r>
              <a:rPr lang="en-US" sz="2400" dirty="0" err="1" smtClean="0"/>
              <a:t>Univeristy</a:t>
            </a:r>
            <a:endParaRPr lang="en-US" sz="2400" dirty="0" smtClean="0"/>
          </a:p>
          <a:p>
            <a:pPr marL="1027112" indent="-457200" fontAlgn="auto">
              <a:lnSpc>
                <a:spcPct val="80000"/>
              </a:lnSpc>
              <a:spcAft>
                <a:spcPts val="0"/>
              </a:spcAft>
              <a:buClr>
                <a:schemeClr val="accent5"/>
              </a:buClr>
              <a:buFontTx/>
              <a:buChar char="–"/>
              <a:defRPr/>
            </a:pPr>
            <a:r>
              <a:rPr lang="en-US" sz="2400" dirty="0" smtClean="0"/>
              <a:t>Development of social work curriculum</a:t>
            </a:r>
          </a:p>
          <a:p>
            <a:pPr marL="1027112" indent="-457200" fontAlgn="auto">
              <a:lnSpc>
                <a:spcPct val="80000"/>
              </a:lnSpc>
              <a:spcAft>
                <a:spcPts val="0"/>
              </a:spcAft>
              <a:buClr>
                <a:schemeClr val="accent5"/>
              </a:buClr>
              <a:buFontTx/>
              <a:buChar char="–"/>
              <a:defRPr/>
            </a:pPr>
            <a:r>
              <a:rPr lang="en-US" sz="2400" dirty="0" smtClean="0"/>
              <a:t>Training of social work faculty members</a:t>
            </a:r>
          </a:p>
          <a:p>
            <a:pPr marL="1027112" indent="-457200" fontAlgn="auto">
              <a:lnSpc>
                <a:spcPct val="80000"/>
              </a:lnSpc>
              <a:spcAft>
                <a:spcPts val="0"/>
              </a:spcAft>
              <a:buClr>
                <a:schemeClr val="accent5"/>
              </a:buClr>
              <a:buFontTx/>
              <a:buChar char="–"/>
              <a:defRPr/>
            </a:pPr>
            <a:r>
              <a:rPr lang="en-US" sz="2400" dirty="0" smtClean="0"/>
              <a:t>NGO development and specific community service initiatives (e.g., school social work, child protection, family violence, labor rights, medical social work, etc.)</a:t>
            </a:r>
          </a:p>
          <a:p>
            <a:pPr marL="819150" indent="-533400" fontAlgn="auto">
              <a:lnSpc>
                <a:spcPct val="80000"/>
              </a:lnSpc>
              <a:spcAft>
                <a:spcPts val="0"/>
              </a:spcAft>
              <a:buClr>
                <a:schemeClr val="accent5"/>
              </a:buClr>
              <a:buFont typeface="Arial" pitchFamily="34" charset="0"/>
              <a:buNone/>
              <a:defRPr/>
            </a:pPr>
            <a:endParaRPr lang="en-US" sz="2400" dirty="0" smtClean="0"/>
          </a:p>
          <a:p>
            <a:pPr marL="819150" indent="-533400" fontAlgn="auto">
              <a:lnSpc>
                <a:spcPct val="80000"/>
              </a:lnSpc>
              <a:spcAft>
                <a:spcPts val="0"/>
              </a:spcAft>
              <a:buClr>
                <a:schemeClr val="accent5"/>
              </a:buClr>
              <a:buFont typeface="Arial" pitchFamily="34" charset="0"/>
              <a:buNone/>
              <a:defRPr/>
            </a:pPr>
            <a:r>
              <a:rPr lang="en-US" sz="2400" dirty="0" smtClean="0"/>
              <a:t>Ministry of Civil Affairs</a:t>
            </a:r>
          </a:p>
          <a:p>
            <a:pPr marL="1027112" indent="-457200" fontAlgn="auto">
              <a:lnSpc>
                <a:spcPct val="80000"/>
              </a:lnSpc>
              <a:spcAft>
                <a:spcPts val="0"/>
              </a:spcAft>
              <a:buClr>
                <a:schemeClr val="accent5"/>
              </a:buClr>
              <a:buFontTx/>
              <a:buChar char="–"/>
              <a:defRPr/>
            </a:pPr>
            <a:r>
              <a:rPr lang="en-US" sz="2400" dirty="0" smtClean="0"/>
              <a:t>Legislations regarding income protection, regulation of charity organizations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r>
              <a:rPr lang="en-US" altLang="zh-CN" sz="3200" smtClean="0"/>
              <a:t>Partners  in China</a:t>
            </a:r>
          </a:p>
        </p:txBody>
      </p:sp>
      <p:sp>
        <p:nvSpPr>
          <p:cNvPr id="15363" name="Rectangle 3"/>
          <p:cNvSpPr>
            <a:spLocks noGrp="1" noChangeArrowheads="1"/>
          </p:cNvSpPr>
          <p:nvPr>
            <p:ph type="body" idx="4294967295"/>
          </p:nvPr>
        </p:nvSpPr>
        <p:spPr>
          <a:xfrm>
            <a:off x="457200" y="1600200"/>
            <a:ext cx="8229600" cy="4495800"/>
          </a:xfrm>
        </p:spPr>
        <p:txBody>
          <a:bodyPr/>
          <a:lstStyle/>
          <a:p>
            <a:pPr marL="990600" lvl="1" indent="-533400" fontAlgn="auto">
              <a:lnSpc>
                <a:spcPct val="80000"/>
              </a:lnSpc>
              <a:spcAft>
                <a:spcPts val="0"/>
              </a:spcAft>
              <a:buFont typeface="Arial" pitchFamily="34" charset="0"/>
              <a:buNone/>
              <a:defRPr/>
            </a:pPr>
            <a:r>
              <a:rPr lang="en-US" sz="2400" dirty="0" smtClean="0"/>
              <a:t>Beijing Institute of Technology</a:t>
            </a:r>
          </a:p>
          <a:p>
            <a:pPr marL="1163638" lvl="2" indent="-533400" fontAlgn="auto">
              <a:lnSpc>
                <a:spcPct val="80000"/>
              </a:lnSpc>
              <a:spcAft>
                <a:spcPts val="0"/>
              </a:spcAft>
              <a:buFont typeface="Times New Roman" pitchFamily="18" charset="0"/>
              <a:buChar char="–"/>
              <a:defRPr/>
            </a:pPr>
            <a:r>
              <a:rPr lang="en-US" sz="2400" dirty="0" smtClean="0"/>
              <a:t>Psychotherapy training</a:t>
            </a:r>
          </a:p>
          <a:p>
            <a:pPr marL="990600" lvl="1" indent="-533400" fontAlgn="auto">
              <a:lnSpc>
                <a:spcPct val="80000"/>
              </a:lnSpc>
              <a:spcAft>
                <a:spcPts val="0"/>
              </a:spcAft>
              <a:buFont typeface="Arial" pitchFamily="34" charset="0"/>
              <a:buNone/>
              <a:defRPr/>
            </a:pPr>
            <a:endParaRPr lang="en-US" sz="2400" dirty="0" smtClean="0"/>
          </a:p>
          <a:p>
            <a:pPr marL="990600" lvl="1" indent="-533400" fontAlgn="auto">
              <a:lnSpc>
                <a:spcPct val="80000"/>
              </a:lnSpc>
              <a:spcAft>
                <a:spcPts val="0"/>
              </a:spcAft>
              <a:buFont typeface="Arial" pitchFamily="34" charset="0"/>
              <a:buNone/>
              <a:defRPr/>
            </a:pPr>
            <a:r>
              <a:rPr lang="en-US" sz="2400" dirty="0" err="1" smtClean="0"/>
              <a:t>Tsinghua</a:t>
            </a:r>
            <a:r>
              <a:rPr lang="en-US" sz="2400" dirty="0" smtClean="0"/>
              <a:t> </a:t>
            </a:r>
            <a:r>
              <a:rPr lang="en-US" sz="2400" dirty="0"/>
              <a:t>University (Medical School</a:t>
            </a:r>
            <a:r>
              <a:rPr lang="en-US" sz="2400" dirty="0" smtClean="0"/>
              <a:t>)</a:t>
            </a:r>
            <a:endParaRPr lang="en-US" sz="2400" dirty="0"/>
          </a:p>
          <a:p>
            <a:pPr marL="1027112" indent="-457200" fontAlgn="auto">
              <a:lnSpc>
                <a:spcPct val="80000"/>
              </a:lnSpc>
              <a:spcAft>
                <a:spcPts val="0"/>
              </a:spcAft>
              <a:buClr>
                <a:schemeClr val="accent5"/>
              </a:buClr>
              <a:buFontTx/>
              <a:buChar char="–"/>
              <a:defRPr/>
            </a:pPr>
            <a:r>
              <a:rPr lang="en-US" sz="2400" dirty="0"/>
              <a:t>Joint project with Faculty of Social Work to help develop training programs for </a:t>
            </a:r>
            <a:r>
              <a:rPr lang="en-US" sz="2400" dirty="0" err="1"/>
              <a:t>heathcare</a:t>
            </a:r>
            <a:r>
              <a:rPr lang="en-US" sz="2400" dirty="0"/>
              <a:t> </a:t>
            </a:r>
            <a:r>
              <a:rPr lang="en-US" sz="2400" dirty="0" smtClean="0"/>
              <a:t>professionals</a:t>
            </a:r>
            <a:endParaRPr lang="en-US" sz="2400" dirty="0"/>
          </a:p>
          <a:p>
            <a:pPr marL="1027112" indent="-457200" fontAlgn="auto">
              <a:lnSpc>
                <a:spcPct val="80000"/>
              </a:lnSpc>
              <a:spcAft>
                <a:spcPts val="0"/>
              </a:spcAft>
              <a:buClr>
                <a:schemeClr val="accent5"/>
              </a:buClr>
              <a:buFontTx/>
              <a:buChar char="–"/>
              <a:defRPr/>
            </a:pPr>
            <a:r>
              <a:rPr lang="en-US" sz="2400" dirty="0"/>
              <a:t>Residency program to train psychiatrists in China</a:t>
            </a:r>
          </a:p>
          <a:p>
            <a:pPr marL="1027112" indent="-457200" fontAlgn="auto">
              <a:lnSpc>
                <a:spcPct val="80000"/>
              </a:lnSpc>
              <a:spcAft>
                <a:spcPts val="0"/>
              </a:spcAft>
              <a:buClr>
                <a:schemeClr val="accent5"/>
              </a:buClr>
              <a:buFontTx/>
              <a:buChar char="–"/>
              <a:defRPr/>
            </a:pPr>
            <a:r>
              <a:rPr lang="en-US" sz="2400" dirty="0"/>
              <a:t>Specific research projects (e.g., traditional Chinese medicine, single parents, suicide, internet addiction</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228600" y="1463675"/>
            <a:ext cx="8534400" cy="4937125"/>
          </a:xfrm>
        </p:spPr>
        <p:txBody>
          <a:bodyPr>
            <a:normAutofit lnSpcReduction="10000"/>
          </a:bodyPr>
          <a:lstStyle/>
          <a:p>
            <a:pPr marL="1027112" indent="-457200" fontAlgn="auto">
              <a:lnSpc>
                <a:spcPct val="80000"/>
              </a:lnSpc>
              <a:spcAft>
                <a:spcPts val="0"/>
              </a:spcAft>
              <a:buClr>
                <a:schemeClr val="accent5"/>
              </a:buClr>
              <a:buFontTx/>
              <a:buChar char="–"/>
              <a:defRPr/>
            </a:pPr>
            <a:r>
              <a:rPr lang="en-US" sz="2400" dirty="0" smtClean="0"/>
              <a:t>Direct training of social work faculty members and students, including visiting scholarship program</a:t>
            </a:r>
          </a:p>
          <a:p>
            <a:pPr marL="1027112" indent="-457200" fontAlgn="auto">
              <a:lnSpc>
                <a:spcPct val="80000"/>
              </a:lnSpc>
              <a:spcAft>
                <a:spcPts val="0"/>
              </a:spcAft>
              <a:buClr>
                <a:schemeClr val="accent5"/>
              </a:buClr>
              <a:buFontTx/>
              <a:buChar char="–"/>
              <a:defRPr/>
            </a:pPr>
            <a:r>
              <a:rPr lang="en-US" sz="2400" dirty="0" smtClean="0"/>
              <a:t>First international conference 2000, Beijing, proceedings in English and Chinese</a:t>
            </a:r>
          </a:p>
          <a:p>
            <a:pPr marL="1027112" indent="-457200" fontAlgn="auto">
              <a:lnSpc>
                <a:spcPct val="80000"/>
              </a:lnSpc>
              <a:spcAft>
                <a:spcPts val="0"/>
              </a:spcAft>
              <a:buClr>
                <a:schemeClr val="accent5"/>
              </a:buClr>
              <a:buFontTx/>
              <a:buChar char="–"/>
              <a:defRPr/>
            </a:pPr>
            <a:r>
              <a:rPr lang="en-US" sz="2400" dirty="0" smtClean="0"/>
              <a:t>Academic publications: refereed journals</a:t>
            </a:r>
          </a:p>
          <a:p>
            <a:pPr marL="1027112" indent="-457200" fontAlgn="auto">
              <a:lnSpc>
                <a:spcPct val="80000"/>
              </a:lnSpc>
              <a:spcAft>
                <a:spcPts val="0"/>
              </a:spcAft>
              <a:buClr>
                <a:schemeClr val="accent5"/>
              </a:buClr>
              <a:buFontTx/>
              <a:buChar char="–"/>
              <a:defRPr/>
            </a:pPr>
            <a:r>
              <a:rPr lang="en-US" sz="2400" dirty="0" smtClean="0"/>
              <a:t>Textbooks (e.g., </a:t>
            </a:r>
            <a:r>
              <a:rPr lang="en-US" sz="2400" dirty="0" err="1" smtClean="0"/>
              <a:t>Neysmith</a:t>
            </a:r>
            <a:r>
              <a:rPr lang="en-US" sz="2400" dirty="0" smtClean="0"/>
              <a:t> , Liu, &amp; Chen: Women and Social Work; Irving: Family Mediation; </a:t>
            </a:r>
            <a:r>
              <a:rPr lang="en-US" sz="2400" dirty="0" err="1" smtClean="0"/>
              <a:t>Bogo</a:t>
            </a:r>
            <a:r>
              <a:rPr lang="en-US" sz="2400" dirty="0" smtClean="0"/>
              <a:t>: Field Education)</a:t>
            </a:r>
          </a:p>
          <a:p>
            <a:pPr marL="1027112" indent="-457200" fontAlgn="auto">
              <a:lnSpc>
                <a:spcPct val="80000"/>
              </a:lnSpc>
              <a:spcAft>
                <a:spcPts val="0"/>
              </a:spcAft>
              <a:buClr>
                <a:schemeClr val="accent5"/>
              </a:buClr>
              <a:buFontTx/>
              <a:buChar char="–"/>
              <a:defRPr/>
            </a:pPr>
            <a:r>
              <a:rPr lang="en-US" sz="2400" dirty="0" smtClean="0"/>
              <a:t>Special publications: </a:t>
            </a:r>
          </a:p>
          <a:p>
            <a:pPr marL="1544637" lvl="3" indent="-457200" fontAlgn="auto">
              <a:lnSpc>
                <a:spcPct val="80000"/>
              </a:lnSpc>
              <a:spcAft>
                <a:spcPts val="0"/>
              </a:spcAft>
              <a:buFont typeface="Arial" pitchFamily="34" charset="0"/>
              <a:buChar char="•"/>
              <a:defRPr/>
            </a:pPr>
            <a:r>
              <a:rPr lang="en-US" sz="2400" dirty="0" smtClean="0"/>
              <a:t>Glimmering Everywhere: 28 Stories of Chinese Social Workers</a:t>
            </a:r>
          </a:p>
          <a:p>
            <a:pPr marL="1544637" lvl="3" indent="-457200" fontAlgn="auto">
              <a:lnSpc>
                <a:spcPct val="80000"/>
              </a:lnSpc>
              <a:spcAft>
                <a:spcPts val="0"/>
              </a:spcAft>
              <a:buFont typeface="Arial" pitchFamily="34" charset="0"/>
              <a:buChar char="•"/>
              <a:defRPr/>
            </a:pPr>
            <a:r>
              <a:rPr lang="en-US" sz="2400" dirty="0" smtClean="0"/>
              <a:t>Collection of papers translated from international journals into Chinese</a:t>
            </a:r>
          </a:p>
          <a:p>
            <a:pPr marL="1027112" indent="-457200" fontAlgn="auto">
              <a:lnSpc>
                <a:spcPct val="80000"/>
              </a:lnSpc>
              <a:spcAft>
                <a:spcPts val="0"/>
              </a:spcAft>
              <a:buClr>
                <a:schemeClr val="accent5"/>
              </a:buClr>
              <a:buFontTx/>
              <a:buChar char="–"/>
              <a:defRPr/>
            </a:pPr>
            <a:r>
              <a:rPr lang="en-US" sz="2400" dirty="0" smtClean="0"/>
              <a:t>The China Project Website (bilingual): </a:t>
            </a:r>
            <a:r>
              <a:rPr lang="en-US" sz="2400" dirty="0" smtClean="0">
                <a:solidFill>
                  <a:srgbClr val="FFFF00"/>
                </a:solidFill>
              </a:rPr>
              <a:t>http://www.chinaprojectsite.com/</a:t>
            </a:r>
          </a:p>
          <a:p>
            <a:pPr marL="1027112" indent="-457200" fontAlgn="auto">
              <a:lnSpc>
                <a:spcPct val="80000"/>
              </a:lnSpc>
              <a:spcAft>
                <a:spcPts val="0"/>
              </a:spcAft>
              <a:buClr>
                <a:schemeClr val="accent5"/>
              </a:buClr>
              <a:buFontTx/>
              <a:buChar char="–"/>
              <a:defRPr/>
            </a:pPr>
            <a:endParaRPr lang="en-US" sz="2400" dirty="0" smtClean="0"/>
          </a:p>
          <a:p>
            <a:pPr lvl="2" fontAlgn="auto">
              <a:spcAft>
                <a:spcPts val="0"/>
              </a:spcAft>
              <a:buFont typeface="Arial" pitchFamily="34" charset="0"/>
              <a:buNone/>
              <a:defRPr/>
            </a:pPr>
            <a:endParaRPr lang="en-CA" dirty="0"/>
          </a:p>
        </p:txBody>
      </p:sp>
      <p:sp>
        <p:nvSpPr>
          <p:cNvPr id="31746" name="Title 2"/>
          <p:cNvSpPr>
            <a:spLocks noGrp="1"/>
          </p:cNvSpPr>
          <p:nvPr>
            <p:ph type="title"/>
          </p:nvPr>
        </p:nvSpPr>
        <p:spPr>
          <a:xfrm>
            <a:off x="352425" y="228600"/>
            <a:ext cx="8486775" cy="838200"/>
          </a:xfrm>
        </p:spPr>
        <p:txBody>
          <a:bodyPr/>
          <a:lstStyle/>
          <a:p>
            <a:pPr algn="ctr"/>
            <a:r>
              <a:rPr lang="en-US" altLang="zh-CN" sz="3600" smtClean="0"/>
              <a:t>Knowledge Production and Transfer</a:t>
            </a:r>
            <a:endParaRPr lang="en-CA" sz="36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71538" y="495300"/>
            <a:ext cx="8162925" cy="1128713"/>
          </a:xfrm>
        </p:spPr>
        <p:txBody>
          <a:bodyPr rtlCol="0">
            <a:normAutofit fontScale="90000"/>
          </a:bodyPr>
          <a:lstStyle/>
          <a:p>
            <a:pPr fontAlgn="auto">
              <a:spcAft>
                <a:spcPts val="0"/>
              </a:spcAft>
              <a:defRPr/>
            </a:pPr>
            <a:r>
              <a:rPr lang="en-US" altLang="zh-CN" sz="3600" dirty="0">
                <a:ea typeface="宋体" pitchFamily="2" charset="-122"/>
              </a:rPr>
              <a:t>Snapshot on China </a:t>
            </a:r>
            <a:br>
              <a:rPr lang="en-US" altLang="zh-CN" sz="3600" dirty="0">
                <a:ea typeface="宋体" pitchFamily="2" charset="-122"/>
              </a:rPr>
            </a:br>
            <a:r>
              <a:rPr lang="en-US" altLang="zh-CN" sz="3200" dirty="0">
                <a:ea typeface="宋体" pitchFamily="2" charset="-122"/>
              </a:rPr>
              <a:t>Through a Chinese-Canadian Lens</a:t>
            </a:r>
            <a:r>
              <a:rPr lang="en-US" altLang="zh-CN" sz="3600" dirty="0">
                <a:ea typeface="宋体" pitchFamily="2" charset="-122"/>
              </a:rPr>
              <a:t> </a:t>
            </a:r>
          </a:p>
        </p:txBody>
      </p:sp>
      <p:sp>
        <p:nvSpPr>
          <p:cNvPr id="3075" name="Rectangle 3"/>
          <p:cNvSpPr>
            <a:spLocks noGrp="1" noChangeArrowheads="1"/>
          </p:cNvSpPr>
          <p:nvPr>
            <p:ph type="body" idx="4294967295"/>
          </p:nvPr>
        </p:nvSpPr>
        <p:spPr>
          <a:xfrm>
            <a:off x="304800" y="1905000"/>
            <a:ext cx="8718550" cy="4648200"/>
          </a:xfrm>
        </p:spPr>
        <p:txBody>
          <a:bodyPr/>
          <a:lstStyle/>
          <a:p>
            <a:pPr fontAlgn="auto">
              <a:lnSpc>
                <a:spcPct val="90000"/>
              </a:lnSpc>
              <a:spcAft>
                <a:spcPts val="0"/>
              </a:spcAft>
              <a:buClr>
                <a:schemeClr val="accent5"/>
              </a:buClr>
              <a:buFont typeface="Arial" pitchFamily="34" charset="0"/>
              <a:buNone/>
              <a:defRPr/>
            </a:pPr>
            <a:r>
              <a:rPr lang="en-US" altLang="zh-CN" sz="2400" dirty="0">
                <a:ea typeface="宋体" pitchFamily="2" charset="-122"/>
              </a:rPr>
              <a:t>Population: </a:t>
            </a:r>
            <a:r>
              <a:rPr lang="en-US" altLang="zh-CN" sz="2400" dirty="0" smtClean="0">
                <a:ea typeface="宋体" pitchFamily="2" charset="-122"/>
              </a:rPr>
              <a:t>1.3 </a:t>
            </a:r>
            <a:r>
              <a:rPr lang="en-US" altLang="zh-CN" sz="2400" dirty="0">
                <a:ea typeface="宋体" pitchFamily="2" charset="-122"/>
              </a:rPr>
              <a:t>Billion and growing, one fifth of the world</a:t>
            </a:r>
          </a:p>
          <a:p>
            <a:pPr lvl="1" fontAlgn="auto">
              <a:lnSpc>
                <a:spcPct val="90000"/>
              </a:lnSpc>
              <a:spcAft>
                <a:spcPts val="0"/>
              </a:spcAft>
              <a:buFont typeface="Arial" pitchFamily="34" charset="0"/>
              <a:buChar char="•"/>
              <a:defRPr/>
            </a:pPr>
            <a:r>
              <a:rPr lang="en-US" altLang="zh-CN" sz="2400" dirty="0">
                <a:ea typeface="宋体" pitchFamily="2" charset="-122"/>
              </a:rPr>
              <a:t>Numerous ethnic minority groups</a:t>
            </a:r>
          </a:p>
          <a:p>
            <a:pPr lvl="1" fontAlgn="auto">
              <a:lnSpc>
                <a:spcPct val="90000"/>
              </a:lnSpc>
              <a:spcAft>
                <a:spcPts val="0"/>
              </a:spcAft>
              <a:buFont typeface="Arial" pitchFamily="34" charset="0"/>
              <a:buChar char="•"/>
              <a:defRPr/>
            </a:pPr>
            <a:r>
              <a:rPr lang="en-US" altLang="zh-CN" sz="2400" dirty="0">
                <a:ea typeface="宋体" pitchFamily="2" charset="-122"/>
              </a:rPr>
              <a:t>Significant rural </a:t>
            </a:r>
            <a:r>
              <a:rPr lang="en-US" altLang="zh-CN" sz="2400" dirty="0" smtClean="0">
                <a:ea typeface="宋体" pitchFamily="2" charset="-122"/>
              </a:rPr>
              <a:t>population</a:t>
            </a:r>
          </a:p>
          <a:p>
            <a:pPr lvl="1" fontAlgn="auto">
              <a:lnSpc>
                <a:spcPct val="90000"/>
              </a:lnSpc>
              <a:spcAft>
                <a:spcPts val="0"/>
              </a:spcAft>
              <a:buFont typeface="Arial" pitchFamily="34" charset="0"/>
              <a:buChar char="•"/>
              <a:defRPr/>
            </a:pPr>
            <a:endParaRPr lang="en-US" altLang="zh-CN" sz="2400" dirty="0">
              <a:ea typeface="宋体" pitchFamily="2" charset="-122"/>
            </a:endParaRPr>
          </a:p>
          <a:p>
            <a:pPr fontAlgn="auto">
              <a:lnSpc>
                <a:spcPct val="90000"/>
              </a:lnSpc>
              <a:spcAft>
                <a:spcPts val="0"/>
              </a:spcAft>
              <a:buClr>
                <a:schemeClr val="accent5"/>
              </a:buClr>
              <a:buFont typeface="Arial" pitchFamily="34" charset="0"/>
              <a:buNone/>
              <a:defRPr/>
            </a:pPr>
            <a:r>
              <a:rPr lang="en-US" altLang="zh-CN" sz="2400" dirty="0">
                <a:ea typeface="宋体" pitchFamily="2" charset="-122"/>
              </a:rPr>
              <a:t>Politics: Centralized rule under the Communist Party</a:t>
            </a:r>
          </a:p>
          <a:p>
            <a:pPr lvl="1" fontAlgn="auto">
              <a:lnSpc>
                <a:spcPct val="90000"/>
              </a:lnSpc>
              <a:spcAft>
                <a:spcPts val="0"/>
              </a:spcAft>
              <a:buFont typeface="Arial" pitchFamily="34" charset="0"/>
              <a:buChar char="•"/>
              <a:defRPr/>
            </a:pPr>
            <a:r>
              <a:rPr lang="en-US" altLang="zh-CN" sz="2400" dirty="0" smtClean="0">
                <a:ea typeface="宋体" pitchFamily="2" charset="-122"/>
              </a:rPr>
              <a:t>Slow movement towards democracy, fueled by the increasing demand for rights and voice by a growing affluent/middle class</a:t>
            </a:r>
          </a:p>
          <a:p>
            <a:pPr lvl="1" fontAlgn="auto">
              <a:lnSpc>
                <a:spcPct val="90000"/>
              </a:lnSpc>
              <a:spcAft>
                <a:spcPts val="0"/>
              </a:spcAft>
              <a:buFont typeface="Arial" pitchFamily="34" charset="0"/>
              <a:buChar char="•"/>
              <a:defRPr/>
            </a:pPr>
            <a:r>
              <a:rPr lang="en-US" altLang="zh-CN" sz="2400" dirty="0" smtClean="0">
                <a:ea typeface="宋体" pitchFamily="2" charset="-122"/>
              </a:rPr>
              <a:t>Extreme inequity creates tension and potential conflict</a:t>
            </a:r>
          </a:p>
          <a:p>
            <a:pPr lvl="1" fontAlgn="auto">
              <a:lnSpc>
                <a:spcPct val="90000"/>
              </a:lnSpc>
              <a:spcAft>
                <a:spcPts val="0"/>
              </a:spcAft>
              <a:buFont typeface="Arial" pitchFamily="34" charset="0"/>
              <a:buChar char="•"/>
              <a:defRPr/>
            </a:pPr>
            <a:r>
              <a:rPr lang="en-US" altLang="zh-CN" sz="2400" dirty="0" smtClean="0">
                <a:ea typeface="宋体" pitchFamily="2" charset="-122"/>
              </a:rPr>
              <a:t>Central Government called for building of a “harmonious society”</a:t>
            </a:r>
          </a:p>
          <a:p>
            <a:pPr lvl="1" fontAlgn="auto">
              <a:lnSpc>
                <a:spcPct val="90000"/>
              </a:lnSpc>
              <a:spcAft>
                <a:spcPts val="0"/>
              </a:spcAft>
              <a:buFont typeface="Arial" pitchFamily="34" charset="0"/>
              <a:buChar char="•"/>
              <a:defRPr/>
            </a:pPr>
            <a:r>
              <a:rPr lang="en-US" altLang="zh-CN" sz="2400" dirty="0" smtClean="0">
                <a:ea typeface="宋体" pitchFamily="2" charset="-122"/>
              </a:rPr>
              <a:t>Local </a:t>
            </a:r>
            <a:r>
              <a:rPr lang="en-US" altLang="zh-CN" sz="2400" dirty="0">
                <a:ea typeface="宋体" pitchFamily="2" charset="-122"/>
              </a:rPr>
              <a:t>governance and direct election now happening at the grassroots </a:t>
            </a:r>
            <a:r>
              <a:rPr lang="en-US" altLang="zh-CN" sz="2400" dirty="0" smtClean="0">
                <a:ea typeface="宋体" pitchFamily="2" charset="-122"/>
              </a:rPr>
              <a:t>level</a:t>
            </a:r>
            <a:endParaRPr lang="en-US" altLang="zh-CN" sz="2400" dirty="0">
              <a:ea typeface="宋体" pitchFamily="2"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352425" y="228600"/>
            <a:ext cx="8334375" cy="838200"/>
          </a:xfrm>
        </p:spPr>
        <p:txBody>
          <a:bodyPr/>
          <a:lstStyle/>
          <a:p>
            <a:pPr algn="ctr"/>
            <a:r>
              <a:rPr lang="en-US" altLang="zh-CN" sz="3200" smtClean="0"/>
              <a:t>Here in Canada</a:t>
            </a:r>
          </a:p>
        </p:txBody>
      </p:sp>
      <p:sp>
        <p:nvSpPr>
          <p:cNvPr id="32770" name="Rectangle 3"/>
          <p:cNvSpPr>
            <a:spLocks noGrp="1" noChangeArrowheads="1"/>
          </p:cNvSpPr>
          <p:nvPr>
            <p:ph type="body" idx="4294967295"/>
          </p:nvPr>
        </p:nvSpPr>
        <p:spPr bwMode="auto">
          <a:xfrm>
            <a:off x="457200" y="1371600"/>
            <a:ext cx="8229600" cy="5257800"/>
          </a:xfrm>
          <a:noFill/>
        </p:spPr>
        <p:txBody>
          <a:bodyPr wrap="square" numCol="1" anchor="t" anchorCtr="0" compatLnSpc="1">
            <a:prstTxWarp prst="textNoShape">
              <a:avLst/>
            </a:prstTxWarp>
          </a:bodyPr>
          <a:lstStyle/>
          <a:p>
            <a:pPr marL="990600" lvl="1" indent="-533400">
              <a:buFont typeface="Arial" charset="0"/>
              <a:buNone/>
            </a:pPr>
            <a:r>
              <a:rPr lang="en-US" altLang="zh-CN" sz="2400" smtClean="0"/>
              <a:t>Service to the local Chinese communities in Canada</a:t>
            </a:r>
          </a:p>
          <a:p>
            <a:pPr marL="1371600" lvl="2" indent="-457200">
              <a:buFontTx/>
              <a:buChar char="–"/>
            </a:pPr>
            <a:r>
              <a:rPr lang="en-US" altLang="zh-CN" sz="2000" smtClean="0"/>
              <a:t>Research and development for settlement service agencies </a:t>
            </a:r>
          </a:p>
          <a:p>
            <a:pPr marL="1371600" lvl="2" indent="-457200">
              <a:buFontTx/>
              <a:buChar char="–"/>
            </a:pPr>
            <a:r>
              <a:rPr lang="en-US" altLang="zh-CN" sz="2000" smtClean="0"/>
              <a:t>Consultation and training to agencies serving Chinese communities</a:t>
            </a:r>
          </a:p>
          <a:p>
            <a:pPr marL="1371600" lvl="2" indent="-457200">
              <a:buFontTx/>
              <a:buChar char="–"/>
            </a:pPr>
            <a:r>
              <a:rPr lang="en-US" altLang="zh-CN" sz="2000" smtClean="0"/>
              <a:t>Research on social service issues related to the Chinese community</a:t>
            </a:r>
          </a:p>
          <a:p>
            <a:pPr marL="1371600" lvl="2" indent="-457200">
              <a:buFontTx/>
              <a:buChar char="–"/>
            </a:pPr>
            <a:r>
              <a:rPr lang="en-US" altLang="zh-CN" sz="2000" smtClean="0"/>
              <a:t>The Chinese Community Service Workers Networking Group </a:t>
            </a:r>
          </a:p>
          <a:p>
            <a:pPr marL="990600" lvl="1" indent="-533400">
              <a:buFont typeface="Arial" charset="0"/>
              <a:buNone/>
            </a:pPr>
            <a:r>
              <a:rPr lang="en-US" altLang="zh-CN" sz="2400" smtClean="0"/>
              <a:t>Visiting Scholars Program</a:t>
            </a:r>
          </a:p>
          <a:p>
            <a:pPr marL="1371600" lvl="2" indent="-457200">
              <a:buFontTx/>
              <a:buChar char="–"/>
            </a:pPr>
            <a:r>
              <a:rPr lang="en-US" altLang="zh-CN" sz="2000" smtClean="0"/>
              <a:t>Many of our visiting scholars have returned to strategic positions of influence upon completion of their program (e.g., Director General of Central office and Legislation Bureau of the Ministry of Civil Affairs, Head of the Department of Social Work, China College of Civil Affairs, Child Protection Policy Unit, Nanking Normal University School of Social Work, Professor Gao Jinguo, Head of Social Work Department, Shandong University)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5" y="1447800"/>
            <a:ext cx="8334375" cy="5181600"/>
          </a:xfrm>
        </p:spPr>
        <p:txBody>
          <a:bodyPr/>
          <a:lstStyle/>
          <a:p>
            <a:pPr fontAlgn="auto">
              <a:spcAft>
                <a:spcPts val="0"/>
              </a:spcAft>
              <a:buClr>
                <a:schemeClr val="accent5"/>
              </a:buClr>
              <a:buFont typeface="Arial" pitchFamily="34" charset="0"/>
              <a:buChar char="•"/>
              <a:defRPr/>
            </a:pPr>
            <a:r>
              <a:rPr lang="en-US" sz="2400" dirty="0" smtClean="0"/>
              <a:t>Unsettling the frames: Disrupting categorical imagination</a:t>
            </a:r>
          </a:p>
          <a:p>
            <a:pPr fontAlgn="auto">
              <a:spcAft>
                <a:spcPts val="0"/>
              </a:spcAft>
              <a:buClr>
                <a:schemeClr val="accent5"/>
              </a:buClr>
              <a:buFont typeface="Arial" pitchFamily="34" charset="0"/>
              <a:buChar char="•"/>
              <a:defRPr/>
            </a:pPr>
            <a:r>
              <a:rPr lang="en-US" sz="2400" dirty="0" smtClean="0"/>
              <a:t>Rising prominence of China: The New World Order (Global Capitalism) – Reshaping alliances and conflicts</a:t>
            </a:r>
          </a:p>
          <a:p>
            <a:pPr fontAlgn="auto">
              <a:spcAft>
                <a:spcPts val="0"/>
              </a:spcAft>
              <a:buClr>
                <a:schemeClr val="accent5"/>
              </a:buClr>
              <a:buFont typeface="Arial" pitchFamily="34" charset="0"/>
              <a:buChar char="•"/>
              <a:defRPr/>
            </a:pPr>
            <a:r>
              <a:rPr lang="en-US" sz="2400" dirty="0" smtClean="0"/>
              <a:t>China in the new neo-colonial role</a:t>
            </a:r>
          </a:p>
          <a:p>
            <a:pPr fontAlgn="auto">
              <a:spcAft>
                <a:spcPts val="0"/>
              </a:spcAft>
              <a:buClr>
                <a:schemeClr val="accent5"/>
              </a:buClr>
              <a:buFont typeface="Arial" pitchFamily="34" charset="0"/>
              <a:buChar char="•"/>
              <a:defRPr/>
            </a:pPr>
            <a:r>
              <a:rPr lang="en-US" sz="2400" dirty="0" smtClean="0"/>
              <a:t>De-centering Western/Northern social work</a:t>
            </a:r>
          </a:p>
          <a:p>
            <a:pPr fontAlgn="auto">
              <a:spcAft>
                <a:spcPts val="0"/>
              </a:spcAft>
              <a:buClr>
                <a:schemeClr val="accent5"/>
              </a:buClr>
              <a:buFont typeface="Arial" pitchFamily="34" charset="0"/>
              <a:buChar char="•"/>
              <a:defRPr/>
            </a:pPr>
            <a:r>
              <a:rPr lang="en-US" sz="2400" dirty="0" smtClean="0"/>
              <a:t>Critical geography: Universalism and complication of space</a:t>
            </a:r>
          </a:p>
          <a:p>
            <a:pPr fontAlgn="auto">
              <a:spcAft>
                <a:spcPts val="0"/>
              </a:spcAft>
              <a:buClr>
                <a:schemeClr val="accent5"/>
              </a:buClr>
              <a:buFont typeface="Arial" pitchFamily="34" charset="0"/>
              <a:buChar char="•"/>
              <a:defRPr/>
            </a:pPr>
            <a:r>
              <a:rPr lang="en-US" sz="2400" dirty="0" smtClean="0"/>
              <a:t>Social work, the state, and the people</a:t>
            </a:r>
          </a:p>
          <a:p>
            <a:pPr fontAlgn="auto">
              <a:spcAft>
                <a:spcPts val="0"/>
              </a:spcAft>
              <a:buClr>
                <a:schemeClr val="accent5"/>
              </a:buClr>
              <a:buFont typeface="Arial" pitchFamily="34" charset="0"/>
              <a:buChar char="•"/>
              <a:defRPr/>
            </a:pPr>
            <a:r>
              <a:rPr lang="en-US" sz="2400" dirty="0" smtClean="0"/>
              <a:t>Knowledge and praxis: </a:t>
            </a:r>
          </a:p>
          <a:p>
            <a:pPr lvl="2" fontAlgn="auto">
              <a:spcAft>
                <a:spcPts val="0"/>
              </a:spcAft>
              <a:buFont typeface="Times New Roman" pitchFamily="18" charset="0"/>
              <a:buChar char="–"/>
              <a:defRPr/>
            </a:pPr>
            <a:r>
              <a:rPr lang="en-US" sz="2200" dirty="0" smtClean="0"/>
              <a:t>Type I and type II knowledge</a:t>
            </a:r>
          </a:p>
          <a:p>
            <a:pPr lvl="2" fontAlgn="auto">
              <a:spcAft>
                <a:spcPts val="0"/>
              </a:spcAft>
              <a:buFont typeface="Times New Roman" pitchFamily="18" charset="0"/>
              <a:buChar char="–"/>
              <a:defRPr/>
            </a:pPr>
            <a:r>
              <a:rPr lang="en-US" sz="2200" dirty="0" smtClean="0"/>
              <a:t>The marginalization of academia, and the university model</a:t>
            </a:r>
          </a:p>
          <a:p>
            <a:pPr fontAlgn="auto">
              <a:spcAft>
                <a:spcPts val="0"/>
              </a:spcAft>
              <a:buClr>
                <a:schemeClr val="accent5"/>
              </a:buClr>
              <a:buFont typeface="Arial" pitchFamily="34" charset="0"/>
              <a:buChar char="•"/>
              <a:defRPr/>
            </a:pPr>
            <a:endParaRPr lang="en-US" sz="2400" dirty="0" smtClean="0"/>
          </a:p>
          <a:p>
            <a:pPr fontAlgn="auto">
              <a:spcAft>
                <a:spcPts val="0"/>
              </a:spcAft>
              <a:buClr>
                <a:schemeClr val="accent5"/>
              </a:buClr>
              <a:buFont typeface="Arial" pitchFamily="34" charset="0"/>
              <a:buChar char="•"/>
              <a:defRPr/>
            </a:pPr>
            <a:endParaRPr lang="en-CA" dirty="0"/>
          </a:p>
        </p:txBody>
      </p:sp>
      <p:sp>
        <p:nvSpPr>
          <p:cNvPr id="3" name="Title 2"/>
          <p:cNvSpPr>
            <a:spLocks noGrp="1"/>
          </p:cNvSpPr>
          <p:nvPr>
            <p:ph type="title"/>
          </p:nvPr>
        </p:nvSpPr>
        <p:spPr/>
        <p:txBody>
          <a:bodyPr rtlCol="0">
            <a:normAutofit fontScale="90000"/>
          </a:bodyPr>
          <a:lstStyle/>
          <a:p>
            <a:pPr algn="ctr" fontAlgn="auto">
              <a:spcAft>
                <a:spcPts val="0"/>
              </a:spcAft>
              <a:defRPr/>
            </a:pPr>
            <a:r>
              <a:rPr lang="en-US" sz="3200" dirty="0" smtClean="0"/>
              <a:t>Crystal Ball Gazing:</a:t>
            </a:r>
            <a:br>
              <a:rPr lang="en-US" sz="3200" dirty="0" smtClean="0"/>
            </a:br>
            <a:r>
              <a:rPr lang="en-US" sz="3200" dirty="0" smtClean="0"/>
              <a:t>Imagining Social Work in the New World Order</a:t>
            </a:r>
            <a:endParaRPr lang="en-CA"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5" y="1463675"/>
            <a:ext cx="7680325" cy="4724400"/>
          </a:xfrm>
        </p:spPr>
        <p:txBody>
          <a:bodyPr/>
          <a:lstStyle/>
          <a:p>
            <a:pPr fontAlgn="auto">
              <a:spcAft>
                <a:spcPts val="0"/>
              </a:spcAft>
              <a:buClr>
                <a:schemeClr val="accent5"/>
              </a:buClr>
              <a:buFont typeface="Arial" pitchFamily="34" charset="0"/>
              <a:buNone/>
              <a:defRPr/>
            </a:pPr>
            <a:endParaRPr lang="en-US" dirty="0" smtClean="0"/>
          </a:p>
          <a:p>
            <a:pPr fontAlgn="auto">
              <a:spcAft>
                <a:spcPts val="0"/>
              </a:spcAft>
              <a:buClr>
                <a:schemeClr val="accent5"/>
              </a:buClr>
              <a:buFont typeface="Arial" pitchFamily="34" charset="0"/>
              <a:buNone/>
              <a:defRPr/>
            </a:pPr>
            <a:endParaRPr lang="en-US" dirty="0" smtClean="0"/>
          </a:p>
          <a:p>
            <a:pPr algn="ctr" fontAlgn="auto">
              <a:spcAft>
                <a:spcPts val="0"/>
              </a:spcAft>
              <a:buClr>
                <a:schemeClr val="accent5"/>
              </a:buClr>
              <a:buFont typeface="Arial" pitchFamily="34" charset="0"/>
              <a:buNone/>
              <a:defRPr/>
            </a:pPr>
            <a:r>
              <a:rPr lang="en-US" sz="3200" dirty="0" smtClean="0"/>
              <a:t>Email:</a:t>
            </a:r>
          </a:p>
          <a:p>
            <a:pPr algn="ctr" fontAlgn="auto">
              <a:spcAft>
                <a:spcPts val="0"/>
              </a:spcAft>
              <a:buClr>
                <a:schemeClr val="accent5"/>
              </a:buClr>
              <a:buFont typeface="Arial" pitchFamily="34" charset="0"/>
              <a:buNone/>
              <a:defRPr/>
            </a:pPr>
            <a:r>
              <a:rPr lang="en-US" sz="3200" dirty="0" smtClean="0">
                <a:hlinkClick r:id="rId2"/>
              </a:rPr>
              <a:t>k.tsang@utoronto.ca</a:t>
            </a:r>
            <a:endParaRPr lang="en-US" sz="3200" dirty="0" smtClean="0"/>
          </a:p>
          <a:p>
            <a:pPr algn="ctr" fontAlgn="auto">
              <a:spcAft>
                <a:spcPts val="0"/>
              </a:spcAft>
              <a:buClr>
                <a:schemeClr val="accent5"/>
              </a:buClr>
              <a:buFont typeface="Arial" pitchFamily="34" charset="0"/>
              <a:buNone/>
              <a:defRPr/>
            </a:pPr>
            <a:endParaRPr lang="en-US" sz="3200" dirty="0" smtClean="0"/>
          </a:p>
          <a:p>
            <a:pPr algn="ctr" fontAlgn="auto">
              <a:spcAft>
                <a:spcPts val="0"/>
              </a:spcAft>
              <a:buClr>
                <a:schemeClr val="accent5"/>
              </a:buClr>
              <a:buFont typeface="Arial" pitchFamily="34" charset="0"/>
              <a:buNone/>
              <a:defRPr/>
            </a:pPr>
            <a:r>
              <a:rPr lang="en-CA" sz="3200" dirty="0" smtClean="0"/>
              <a:t>China Project Website:</a:t>
            </a:r>
          </a:p>
          <a:p>
            <a:pPr algn="ctr" fontAlgn="auto">
              <a:spcAft>
                <a:spcPts val="0"/>
              </a:spcAft>
              <a:buClr>
                <a:schemeClr val="accent5"/>
              </a:buClr>
              <a:buFont typeface="Arial" pitchFamily="34" charset="0"/>
              <a:buNone/>
              <a:defRPr/>
            </a:pPr>
            <a:r>
              <a:rPr lang="en-CA" sz="3200" u="sng" dirty="0" smtClean="0">
                <a:hlinkClick r:id="rId3"/>
              </a:rPr>
              <a:t>http://www.chinaprojectsite.com/</a:t>
            </a:r>
            <a:endParaRPr lang="en-CA" sz="3200" dirty="0" smtClean="0"/>
          </a:p>
          <a:p>
            <a:pPr fontAlgn="auto">
              <a:spcAft>
                <a:spcPts val="0"/>
              </a:spcAft>
              <a:buClr>
                <a:schemeClr val="accent5"/>
              </a:buClr>
              <a:buFont typeface="Arial" pitchFamily="34" charset="0"/>
              <a:buNone/>
              <a:defRPr/>
            </a:pPr>
            <a:endParaRPr lang="en-CA" dirty="0"/>
          </a:p>
        </p:txBody>
      </p:sp>
      <p:sp>
        <p:nvSpPr>
          <p:cNvPr id="34818" name="Title 2"/>
          <p:cNvSpPr>
            <a:spLocks noGrp="1"/>
          </p:cNvSpPr>
          <p:nvPr>
            <p:ph type="title"/>
          </p:nvPr>
        </p:nvSpPr>
        <p:spPr/>
        <p:txBody>
          <a:bodyPr/>
          <a:lstStyle/>
          <a:p>
            <a:pPr algn="ctr"/>
            <a:r>
              <a:rPr lang="en-US" altLang="zh-CN" smtClean="0"/>
              <a:t>Contact</a:t>
            </a:r>
            <a:endParaRPr lang="en-CA"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71538" y="495300"/>
            <a:ext cx="8162925" cy="1128713"/>
          </a:xfrm>
        </p:spPr>
        <p:txBody>
          <a:bodyPr rtlCol="0">
            <a:normAutofit fontScale="90000"/>
          </a:bodyPr>
          <a:lstStyle/>
          <a:p>
            <a:pPr fontAlgn="auto">
              <a:spcAft>
                <a:spcPts val="0"/>
              </a:spcAft>
              <a:defRPr/>
            </a:pPr>
            <a:r>
              <a:rPr lang="en-US" altLang="zh-CN" sz="3600" dirty="0">
                <a:ea typeface="宋体" pitchFamily="2" charset="-122"/>
              </a:rPr>
              <a:t>Snapshot on China </a:t>
            </a:r>
            <a:r>
              <a:rPr lang="en-US" altLang="zh-CN" sz="3600" dirty="0">
                <a:latin typeface="Century Gothic" pitchFamily="34" charset="0"/>
                <a:ea typeface="宋体" pitchFamily="2" charset="-122"/>
              </a:rPr>
              <a:t/>
            </a:r>
            <a:br>
              <a:rPr lang="en-US" altLang="zh-CN" sz="3600" dirty="0">
                <a:latin typeface="Century Gothic" pitchFamily="34" charset="0"/>
                <a:ea typeface="宋体" pitchFamily="2" charset="-122"/>
              </a:rPr>
            </a:br>
            <a:r>
              <a:rPr lang="en-US" altLang="zh-CN" sz="3200" dirty="0">
                <a:ea typeface="宋体" pitchFamily="2" charset="-122"/>
              </a:rPr>
              <a:t>Through a Chinese-Canadian Lens</a:t>
            </a:r>
            <a:r>
              <a:rPr lang="en-US" altLang="zh-CN" sz="3600" dirty="0">
                <a:ea typeface="宋体" pitchFamily="2" charset="-122"/>
              </a:rPr>
              <a:t> </a:t>
            </a:r>
          </a:p>
        </p:txBody>
      </p:sp>
      <p:sp>
        <p:nvSpPr>
          <p:cNvPr id="3075" name="Rectangle 3"/>
          <p:cNvSpPr>
            <a:spLocks noGrp="1" noChangeArrowheads="1"/>
          </p:cNvSpPr>
          <p:nvPr>
            <p:ph type="body" idx="4294967295"/>
          </p:nvPr>
        </p:nvSpPr>
        <p:spPr>
          <a:xfrm>
            <a:off x="381000" y="1905000"/>
            <a:ext cx="8642350" cy="4648200"/>
          </a:xfrm>
        </p:spPr>
        <p:txBody>
          <a:bodyPr>
            <a:normAutofit lnSpcReduction="10000"/>
          </a:bodyPr>
          <a:lstStyle/>
          <a:p>
            <a:pPr fontAlgn="auto">
              <a:lnSpc>
                <a:spcPct val="90000"/>
              </a:lnSpc>
              <a:spcAft>
                <a:spcPts val="0"/>
              </a:spcAft>
              <a:buClr>
                <a:schemeClr val="accent5"/>
              </a:buClr>
              <a:buFont typeface="Arial" pitchFamily="34" charset="0"/>
              <a:buNone/>
              <a:defRPr/>
            </a:pPr>
            <a:r>
              <a:rPr lang="en-US" altLang="zh-CN" sz="2400" dirty="0" smtClean="0">
                <a:ea typeface="宋体" pitchFamily="2" charset="-122"/>
              </a:rPr>
              <a:t>Economy</a:t>
            </a:r>
            <a:r>
              <a:rPr lang="en-US" altLang="zh-CN" sz="2400" dirty="0">
                <a:ea typeface="宋体" pitchFamily="2" charset="-122"/>
              </a:rPr>
              <a:t>: Market economy replacing centrally planned economy</a:t>
            </a:r>
          </a:p>
          <a:p>
            <a:pPr lvl="1" fontAlgn="auto">
              <a:lnSpc>
                <a:spcPct val="90000"/>
              </a:lnSpc>
              <a:spcAft>
                <a:spcPts val="0"/>
              </a:spcAft>
              <a:buFont typeface="Arial" pitchFamily="34" charset="0"/>
              <a:buChar char="•"/>
              <a:defRPr/>
            </a:pPr>
            <a:r>
              <a:rPr lang="en-US" altLang="zh-CN" sz="2400" dirty="0">
                <a:ea typeface="宋体" pitchFamily="2" charset="-122"/>
              </a:rPr>
              <a:t>Rapid growth since the late 70s, average 9+% per annum</a:t>
            </a:r>
          </a:p>
          <a:p>
            <a:pPr lvl="1" fontAlgn="auto">
              <a:lnSpc>
                <a:spcPct val="90000"/>
              </a:lnSpc>
              <a:spcAft>
                <a:spcPts val="0"/>
              </a:spcAft>
              <a:buFont typeface="Arial" pitchFamily="34" charset="0"/>
              <a:buChar char="•"/>
              <a:defRPr/>
            </a:pPr>
            <a:r>
              <a:rPr lang="en-US" altLang="zh-CN" sz="2400" dirty="0">
                <a:ea typeface="宋体" pitchFamily="2" charset="-122"/>
              </a:rPr>
              <a:t>The world’s second largest economy. GDP in </a:t>
            </a:r>
            <a:r>
              <a:rPr lang="en-US" altLang="zh-CN" sz="2400" dirty="0" smtClean="0">
                <a:ea typeface="宋体" pitchFamily="2" charset="-122"/>
              </a:rPr>
              <a:t>2010: </a:t>
            </a:r>
            <a:r>
              <a:rPr lang="en-CA" sz="2400" dirty="0" smtClean="0"/>
              <a:t>$1.33 trillion </a:t>
            </a:r>
          </a:p>
          <a:p>
            <a:pPr lvl="1" fontAlgn="auto">
              <a:lnSpc>
                <a:spcPct val="90000"/>
              </a:lnSpc>
              <a:spcAft>
                <a:spcPts val="0"/>
              </a:spcAft>
              <a:buFont typeface="Arial" pitchFamily="34" charset="0"/>
              <a:buChar char="•"/>
              <a:defRPr/>
            </a:pPr>
            <a:r>
              <a:rPr lang="en-US" altLang="zh-CN" sz="2400" dirty="0" smtClean="0">
                <a:ea typeface="宋体" pitchFamily="2" charset="-122"/>
              </a:rPr>
              <a:t>Foreign </a:t>
            </a:r>
            <a:r>
              <a:rPr lang="en-US" altLang="zh-CN" sz="2400" dirty="0">
                <a:ea typeface="宋体" pitchFamily="2" charset="-122"/>
              </a:rPr>
              <a:t>reserve: </a:t>
            </a:r>
            <a:r>
              <a:rPr lang="en-US" altLang="zh-CN" sz="2400" dirty="0" smtClean="0">
                <a:ea typeface="宋体" pitchFamily="2" charset="-122"/>
              </a:rPr>
              <a:t>(billion dollars)</a:t>
            </a:r>
          </a:p>
          <a:p>
            <a:pPr lvl="4" fontAlgn="auto">
              <a:spcAft>
                <a:spcPts val="0"/>
              </a:spcAft>
              <a:buFont typeface="Arial" pitchFamily="34" charset="0"/>
              <a:buChar char="•"/>
              <a:defRPr/>
            </a:pPr>
            <a:r>
              <a:rPr lang="en-US" sz="2000" dirty="0" smtClean="0"/>
              <a:t>1977		      2.3</a:t>
            </a:r>
          </a:p>
          <a:p>
            <a:pPr lvl="4" fontAlgn="auto">
              <a:spcAft>
                <a:spcPts val="0"/>
              </a:spcAft>
              <a:buFont typeface="Arial" pitchFamily="34" charset="0"/>
              <a:buChar char="•"/>
              <a:defRPr/>
            </a:pPr>
            <a:r>
              <a:rPr lang="en-US" sz="2000" dirty="0" smtClean="0"/>
              <a:t>1980		      2.5	</a:t>
            </a:r>
          </a:p>
          <a:p>
            <a:pPr lvl="4" fontAlgn="auto">
              <a:spcAft>
                <a:spcPts val="0"/>
              </a:spcAft>
              <a:buFont typeface="Arial" pitchFamily="34" charset="0"/>
              <a:buChar char="•"/>
              <a:defRPr/>
            </a:pPr>
            <a:r>
              <a:rPr lang="en-US" sz="2000" dirty="0" smtClean="0"/>
              <a:t>1990		    29.6</a:t>
            </a:r>
            <a:endParaRPr lang="en-CA" sz="2000" dirty="0" smtClean="0"/>
          </a:p>
          <a:p>
            <a:pPr lvl="4" fontAlgn="auto">
              <a:spcAft>
                <a:spcPts val="0"/>
              </a:spcAft>
              <a:buFont typeface="Arial" pitchFamily="34" charset="0"/>
              <a:buChar char="•"/>
              <a:defRPr/>
            </a:pPr>
            <a:r>
              <a:rPr lang="en-CA" sz="2000" dirty="0" smtClean="0"/>
              <a:t>2000 		   165.6</a:t>
            </a:r>
          </a:p>
          <a:p>
            <a:pPr lvl="4" fontAlgn="auto">
              <a:spcAft>
                <a:spcPts val="0"/>
              </a:spcAft>
              <a:buFont typeface="Arial" pitchFamily="34" charset="0"/>
              <a:buChar char="•"/>
              <a:defRPr/>
            </a:pPr>
            <a:r>
              <a:rPr lang="en-CA" sz="2000" dirty="0" smtClean="0"/>
              <a:t>June 2010		2,454.3    	Canada  :   41.1   (2008)</a:t>
            </a:r>
          </a:p>
          <a:p>
            <a:pPr lvl="1" fontAlgn="auto">
              <a:lnSpc>
                <a:spcPct val="90000"/>
              </a:lnSpc>
              <a:spcAft>
                <a:spcPts val="0"/>
              </a:spcAft>
              <a:buFont typeface="Arial" pitchFamily="34" charset="0"/>
              <a:buChar char="•"/>
              <a:defRPr/>
            </a:pPr>
            <a:r>
              <a:rPr lang="en-US" altLang="zh-CN" sz="2400" dirty="0" smtClean="0">
                <a:ea typeface="宋体" pitchFamily="2" charset="-122"/>
              </a:rPr>
              <a:t>Mainly </a:t>
            </a:r>
            <a:r>
              <a:rPr lang="en-US" altLang="zh-CN" sz="2400" dirty="0">
                <a:ea typeface="宋体" pitchFamily="2" charset="-122"/>
              </a:rPr>
              <a:t>in major coastal cities, most of Western China still underdeveloped </a:t>
            </a:r>
            <a:r>
              <a:rPr lang="en-US" altLang="zh-CN" sz="2400" dirty="0" smtClean="0">
                <a:ea typeface="宋体" pitchFamily="2" charset="-122"/>
              </a:rPr>
              <a:t/>
            </a:r>
            <a:br>
              <a:rPr lang="en-US" altLang="zh-CN" sz="2400" dirty="0" smtClean="0">
                <a:ea typeface="宋体" pitchFamily="2" charset="-122"/>
              </a:rPr>
            </a:br>
            <a:r>
              <a:rPr lang="en-US" altLang="zh-CN" sz="2400" dirty="0" smtClean="0">
                <a:ea typeface="宋体" pitchFamily="2" charset="-122"/>
              </a:rPr>
              <a:t>Extreme uneven distribution of wealth, life-chances, and access to services and resources</a:t>
            </a:r>
          </a:p>
          <a:p>
            <a:pPr lvl="1" fontAlgn="auto">
              <a:lnSpc>
                <a:spcPct val="90000"/>
              </a:lnSpc>
              <a:spcAft>
                <a:spcPts val="0"/>
              </a:spcAft>
              <a:buFont typeface="Arial" pitchFamily="34" charset="0"/>
              <a:buChar char="•"/>
              <a:defRPr/>
            </a:pPr>
            <a:endParaRPr lang="en-US" altLang="zh-CN" sz="2400" dirty="0">
              <a:ea typeface="宋体"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3"/>
          </p:nvPr>
        </p:nvGraphicFramePr>
        <p:xfrm>
          <a:off x="457200" y="2438400"/>
          <a:ext cx="8305800" cy="3733800"/>
        </p:xfrm>
        <a:graphic>
          <a:graphicData uri="http://schemas.openxmlformats.org/drawingml/2006/table">
            <a:tbl>
              <a:tblPr firstRow="1" bandRow="1">
                <a:tableStyleId>{5C22544A-7EE6-4342-B048-85BDC9FD1C3A}</a:tableStyleId>
              </a:tblPr>
              <a:tblGrid>
                <a:gridCol w="2768600"/>
                <a:gridCol w="2768600"/>
                <a:gridCol w="2768600"/>
              </a:tblGrid>
              <a:tr h="746760">
                <a:tc>
                  <a:txBody>
                    <a:bodyPr/>
                    <a:lstStyle/>
                    <a:p>
                      <a:pPr algn="ctr"/>
                      <a:endParaRPr lang="en-CA" dirty="0"/>
                    </a:p>
                  </a:txBody>
                  <a:tcPr/>
                </a:tc>
                <a:tc>
                  <a:txBody>
                    <a:bodyPr/>
                    <a:lstStyle/>
                    <a:p>
                      <a:pPr algn="ctr"/>
                      <a:r>
                        <a:rPr lang="en-US" sz="2800" dirty="0" smtClean="0"/>
                        <a:t>2010</a:t>
                      </a:r>
                      <a:endParaRPr lang="en-CA" sz="2800" dirty="0"/>
                    </a:p>
                  </a:txBody>
                  <a:tcPr/>
                </a:tc>
                <a:tc>
                  <a:txBody>
                    <a:bodyPr/>
                    <a:lstStyle/>
                    <a:p>
                      <a:pPr algn="ctr"/>
                      <a:r>
                        <a:rPr lang="en-US" sz="2800" dirty="0" smtClean="0"/>
                        <a:t>2015</a:t>
                      </a:r>
                      <a:endParaRPr lang="en-CA" sz="2800" dirty="0"/>
                    </a:p>
                  </a:txBody>
                  <a:tcPr/>
                </a:tc>
              </a:tr>
              <a:tr h="746760">
                <a:tc>
                  <a:txBody>
                    <a:bodyPr/>
                    <a:lstStyle/>
                    <a:p>
                      <a:r>
                        <a:rPr lang="en-US" sz="2800" dirty="0" smtClean="0"/>
                        <a:t>Canada</a:t>
                      </a:r>
                      <a:endParaRPr lang="en-CA" sz="2800" dirty="0"/>
                    </a:p>
                  </a:txBody>
                  <a:tcPr/>
                </a:tc>
                <a:tc>
                  <a:txBody>
                    <a:bodyPr/>
                    <a:lstStyle/>
                    <a:p>
                      <a:pPr algn="r"/>
                      <a:r>
                        <a:rPr lang="en-CA" sz="2800" kern="1200" dirty="0" smtClean="0">
                          <a:solidFill>
                            <a:schemeClr val="dk1"/>
                          </a:solidFill>
                          <a:latin typeface="+mn-lt"/>
                          <a:ea typeface="+mn-ea"/>
                          <a:cs typeface="+mn-cs"/>
                        </a:rPr>
                        <a:t>39,033</a:t>
                      </a:r>
                      <a:endParaRPr lang="en-CA" sz="2800" dirty="0"/>
                    </a:p>
                  </a:txBody>
                  <a:tcPr/>
                </a:tc>
                <a:tc>
                  <a:txBody>
                    <a:bodyPr/>
                    <a:lstStyle/>
                    <a:p>
                      <a:pPr algn="r"/>
                      <a:r>
                        <a:rPr lang="en-CA" sz="2800" kern="1200" dirty="0" smtClean="0">
                          <a:solidFill>
                            <a:schemeClr val="dk1"/>
                          </a:solidFill>
                          <a:latin typeface="+mn-lt"/>
                          <a:ea typeface="+mn-ea"/>
                          <a:cs typeface="+mn-cs"/>
                        </a:rPr>
                        <a:t>44,675</a:t>
                      </a:r>
                      <a:endParaRPr lang="en-CA" sz="2800" dirty="0"/>
                    </a:p>
                  </a:txBody>
                  <a:tcPr/>
                </a:tc>
              </a:tr>
              <a:tr h="746760">
                <a:tc>
                  <a:txBody>
                    <a:bodyPr/>
                    <a:lstStyle/>
                    <a:p>
                      <a:r>
                        <a:rPr lang="en-US" sz="2800" dirty="0" smtClean="0"/>
                        <a:t>China</a:t>
                      </a:r>
                      <a:endParaRPr lang="en-CA" sz="2800" dirty="0"/>
                    </a:p>
                  </a:txBody>
                  <a:tcPr/>
                </a:tc>
                <a:tc>
                  <a:txBody>
                    <a:bodyPr/>
                    <a:lstStyle/>
                    <a:p>
                      <a:pPr algn="r"/>
                      <a:r>
                        <a:rPr lang="en-CA" sz="2800" kern="1200" dirty="0" smtClean="0">
                          <a:solidFill>
                            <a:schemeClr val="dk1"/>
                          </a:solidFill>
                          <a:latin typeface="+mn-lt"/>
                          <a:ea typeface="+mn-ea"/>
                          <a:cs typeface="+mn-cs"/>
                        </a:rPr>
                        <a:t>7,518</a:t>
                      </a:r>
                      <a:endParaRPr lang="en-CA" sz="2800" dirty="0"/>
                    </a:p>
                  </a:txBody>
                  <a:tcPr/>
                </a:tc>
                <a:tc>
                  <a:txBody>
                    <a:bodyPr/>
                    <a:lstStyle/>
                    <a:p>
                      <a:pPr algn="r"/>
                      <a:r>
                        <a:rPr lang="en-CA" sz="2800" kern="1200" dirty="0" smtClean="0">
                          <a:solidFill>
                            <a:schemeClr val="dk1"/>
                          </a:solidFill>
                          <a:latin typeface="+mn-lt"/>
                          <a:ea typeface="+mn-ea"/>
                          <a:cs typeface="+mn-cs"/>
                        </a:rPr>
                        <a:t>12,449</a:t>
                      </a:r>
                      <a:endParaRPr lang="en-CA" sz="2800" dirty="0"/>
                    </a:p>
                  </a:txBody>
                  <a:tcPr/>
                </a:tc>
              </a:tr>
              <a:tr h="746760">
                <a:tc>
                  <a:txBody>
                    <a:bodyPr/>
                    <a:lstStyle/>
                    <a:p>
                      <a:r>
                        <a:rPr lang="en-US" sz="2800" dirty="0" smtClean="0"/>
                        <a:t>Japan</a:t>
                      </a:r>
                      <a:endParaRPr lang="en-CA" sz="2800" dirty="0"/>
                    </a:p>
                  </a:txBody>
                  <a:tcPr/>
                </a:tc>
                <a:tc>
                  <a:txBody>
                    <a:bodyPr/>
                    <a:lstStyle/>
                    <a:p>
                      <a:pPr marL="0" marR="0" algn="r">
                        <a:lnSpc>
                          <a:spcPct val="115000"/>
                        </a:lnSpc>
                        <a:spcBef>
                          <a:spcPts val="0"/>
                        </a:spcBef>
                        <a:spcAft>
                          <a:spcPts val="0"/>
                        </a:spcAft>
                      </a:pPr>
                      <a:r>
                        <a:rPr lang="en-CA" sz="2800" dirty="0">
                          <a:latin typeface="Times New Roman"/>
                          <a:ea typeface="SimSun"/>
                        </a:rPr>
                        <a:t>33,828</a:t>
                      </a:r>
                    </a:p>
                  </a:txBody>
                  <a:tcPr marL="68580" marR="68580" marT="0" marB="0"/>
                </a:tc>
                <a:tc>
                  <a:txBody>
                    <a:bodyPr/>
                    <a:lstStyle/>
                    <a:p>
                      <a:pPr marL="0" marR="0" algn="r">
                        <a:lnSpc>
                          <a:spcPct val="115000"/>
                        </a:lnSpc>
                        <a:spcBef>
                          <a:spcPts val="0"/>
                        </a:spcBef>
                        <a:spcAft>
                          <a:spcPts val="0"/>
                        </a:spcAft>
                      </a:pPr>
                      <a:r>
                        <a:rPr lang="en-CA" sz="2800" dirty="0">
                          <a:latin typeface="Times New Roman"/>
                          <a:ea typeface="SimSun"/>
                        </a:rPr>
                        <a:t>40,195</a:t>
                      </a:r>
                    </a:p>
                  </a:txBody>
                  <a:tcPr marL="68580" marR="68580" marT="0" marB="0"/>
                </a:tc>
              </a:tr>
              <a:tr h="746760">
                <a:tc>
                  <a:txBody>
                    <a:bodyPr/>
                    <a:lstStyle/>
                    <a:p>
                      <a:r>
                        <a:rPr lang="en-US" sz="2800" dirty="0" smtClean="0"/>
                        <a:t>USA</a:t>
                      </a:r>
                      <a:endParaRPr lang="en-CA" sz="2800" dirty="0"/>
                    </a:p>
                  </a:txBody>
                  <a:tcPr/>
                </a:tc>
                <a:tc>
                  <a:txBody>
                    <a:bodyPr/>
                    <a:lstStyle/>
                    <a:p>
                      <a:pPr marL="0" marR="0" algn="r">
                        <a:lnSpc>
                          <a:spcPct val="115000"/>
                        </a:lnSpc>
                        <a:spcBef>
                          <a:spcPts val="0"/>
                        </a:spcBef>
                        <a:spcAft>
                          <a:spcPts val="0"/>
                        </a:spcAft>
                      </a:pPr>
                      <a:r>
                        <a:rPr lang="en-CA" sz="2800" dirty="0">
                          <a:latin typeface="Times New Roman"/>
                          <a:ea typeface="SimSun"/>
                        </a:rPr>
                        <a:t>47,132</a:t>
                      </a:r>
                    </a:p>
                  </a:txBody>
                  <a:tcPr marL="68580" marR="68580" marT="0" marB="0"/>
                </a:tc>
                <a:tc>
                  <a:txBody>
                    <a:bodyPr/>
                    <a:lstStyle/>
                    <a:p>
                      <a:pPr marL="0" marR="0" algn="r">
                        <a:lnSpc>
                          <a:spcPct val="115000"/>
                        </a:lnSpc>
                        <a:spcBef>
                          <a:spcPts val="0"/>
                        </a:spcBef>
                        <a:spcAft>
                          <a:spcPts val="0"/>
                        </a:spcAft>
                      </a:pPr>
                      <a:r>
                        <a:rPr lang="en-CA" sz="2800" dirty="0">
                          <a:latin typeface="Times New Roman"/>
                          <a:ea typeface="SimSun"/>
                        </a:rPr>
                        <a:t>55,409</a:t>
                      </a:r>
                    </a:p>
                  </a:txBody>
                  <a:tcPr marL="68580" marR="68580" marT="0" marB="0"/>
                </a:tc>
              </a:tr>
            </a:tbl>
          </a:graphicData>
        </a:graphic>
      </p:graphicFrame>
      <p:sp>
        <p:nvSpPr>
          <p:cNvPr id="16411" name="Title 2"/>
          <p:cNvSpPr>
            <a:spLocks noGrp="1"/>
          </p:cNvSpPr>
          <p:nvPr>
            <p:ph type="title"/>
          </p:nvPr>
        </p:nvSpPr>
        <p:spPr>
          <a:xfrm>
            <a:off x="685800" y="533400"/>
            <a:ext cx="7680325" cy="1066800"/>
          </a:xfrm>
        </p:spPr>
        <p:txBody>
          <a:bodyPr/>
          <a:lstStyle/>
          <a:p>
            <a:pPr algn="ctr"/>
            <a:r>
              <a:rPr lang="en-US" altLang="zh-CN" smtClean="0"/>
              <a:t>Per Capita GDP</a:t>
            </a:r>
            <a:endParaRPr lang="en-CA"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p:txBody>
          <a:bodyPr/>
          <a:lstStyle/>
          <a:p>
            <a:endParaRPr lang="en-CA" smtClean="0"/>
          </a:p>
        </p:txBody>
      </p:sp>
      <p:pic>
        <p:nvPicPr>
          <p:cNvPr id="17410" name="Picture 2"/>
          <p:cNvPicPr>
            <a:picLocks noGrp="1" noChangeAspect="1" noChangeArrowheads="1"/>
          </p:cNvPicPr>
          <p:nvPr>
            <p:ph sz="quarter" idx="13"/>
          </p:nvPr>
        </p:nvPicPr>
        <p:blipFill>
          <a:blip r:embed="rId2"/>
          <a:srcRect/>
          <a:stretch>
            <a:fillRect/>
          </a:stretch>
        </p:blipFill>
        <p:spPr bwMode="auto">
          <a:xfrm>
            <a:off x="228600" y="228600"/>
            <a:ext cx="8686800" cy="64008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2"/>
          <p:cNvSpPr>
            <a:spLocks noGrp="1"/>
          </p:cNvSpPr>
          <p:nvPr>
            <p:ph type="title"/>
          </p:nvPr>
        </p:nvSpPr>
        <p:spPr/>
        <p:txBody>
          <a:bodyPr/>
          <a:lstStyle/>
          <a:p>
            <a:endParaRPr lang="en-CA" smtClean="0"/>
          </a:p>
        </p:txBody>
      </p:sp>
      <p:pic>
        <p:nvPicPr>
          <p:cNvPr id="18434" name="Picture 2"/>
          <p:cNvPicPr>
            <a:picLocks noGrp="1" noChangeAspect="1" noChangeArrowheads="1"/>
          </p:cNvPicPr>
          <p:nvPr>
            <p:ph sz="quarter" idx="13"/>
          </p:nvPr>
        </p:nvPicPr>
        <p:blipFill>
          <a:blip r:embed="rId2"/>
          <a:srcRect/>
          <a:stretch>
            <a:fillRect/>
          </a:stretch>
        </p:blipFill>
        <p:spPr bwMode="auto">
          <a:xfrm>
            <a:off x="252413" y="200025"/>
            <a:ext cx="8662987" cy="6357938"/>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71538" y="495300"/>
            <a:ext cx="8162925" cy="1128713"/>
          </a:xfrm>
        </p:spPr>
        <p:txBody>
          <a:bodyPr rtlCol="0">
            <a:normAutofit fontScale="90000"/>
          </a:bodyPr>
          <a:lstStyle/>
          <a:p>
            <a:pPr fontAlgn="auto">
              <a:spcAft>
                <a:spcPts val="0"/>
              </a:spcAft>
              <a:defRPr/>
            </a:pPr>
            <a:r>
              <a:rPr lang="en-US" altLang="zh-CN" sz="3600" dirty="0">
                <a:ea typeface="宋体" pitchFamily="2" charset="-122"/>
              </a:rPr>
              <a:t>Snapshot on China </a:t>
            </a:r>
            <a:r>
              <a:rPr lang="en-US" altLang="zh-CN" sz="3600" dirty="0">
                <a:latin typeface="Century Gothic" pitchFamily="34" charset="0"/>
                <a:ea typeface="宋体" pitchFamily="2" charset="-122"/>
              </a:rPr>
              <a:t/>
            </a:r>
            <a:br>
              <a:rPr lang="en-US" altLang="zh-CN" sz="3600" dirty="0">
                <a:latin typeface="Century Gothic" pitchFamily="34" charset="0"/>
                <a:ea typeface="宋体" pitchFamily="2" charset="-122"/>
              </a:rPr>
            </a:br>
            <a:r>
              <a:rPr lang="en-US" altLang="zh-CN" sz="3200" dirty="0">
                <a:ea typeface="宋体" pitchFamily="2" charset="-122"/>
              </a:rPr>
              <a:t>Through a Chinese-Canadian Lens</a:t>
            </a:r>
            <a:r>
              <a:rPr lang="en-US" altLang="zh-CN" sz="3600" dirty="0">
                <a:ea typeface="宋体" pitchFamily="2" charset="-122"/>
              </a:rPr>
              <a:t> </a:t>
            </a:r>
          </a:p>
        </p:txBody>
      </p:sp>
      <p:sp>
        <p:nvSpPr>
          <p:cNvPr id="3075" name="Rectangle 3"/>
          <p:cNvSpPr>
            <a:spLocks noGrp="1" noChangeArrowheads="1"/>
          </p:cNvSpPr>
          <p:nvPr>
            <p:ph type="body" idx="4294967295"/>
          </p:nvPr>
        </p:nvSpPr>
        <p:spPr>
          <a:xfrm>
            <a:off x="912813" y="1905000"/>
            <a:ext cx="8110537" cy="4648200"/>
          </a:xfrm>
        </p:spPr>
        <p:txBody>
          <a:bodyPr/>
          <a:lstStyle/>
          <a:p>
            <a:pPr lvl="1" fontAlgn="auto">
              <a:lnSpc>
                <a:spcPct val="90000"/>
              </a:lnSpc>
              <a:spcAft>
                <a:spcPts val="0"/>
              </a:spcAft>
              <a:buFont typeface="Arial" pitchFamily="34" charset="0"/>
              <a:buChar char="•"/>
              <a:defRPr/>
            </a:pPr>
            <a:endParaRPr lang="en-US" altLang="zh-CN" sz="2400" dirty="0">
              <a:ea typeface="宋体" pitchFamily="2" charset="-122"/>
            </a:endParaRPr>
          </a:p>
          <a:p>
            <a:pPr fontAlgn="auto">
              <a:lnSpc>
                <a:spcPct val="90000"/>
              </a:lnSpc>
              <a:spcAft>
                <a:spcPts val="0"/>
              </a:spcAft>
              <a:buClr>
                <a:schemeClr val="accent5"/>
              </a:buClr>
              <a:buFont typeface="Arial" pitchFamily="34" charset="0"/>
              <a:buNone/>
              <a:defRPr/>
            </a:pPr>
            <a:r>
              <a:rPr lang="en-US" altLang="zh-CN" sz="2400" dirty="0">
                <a:ea typeface="宋体" pitchFamily="2" charset="-122"/>
              </a:rPr>
              <a:t>Culture: </a:t>
            </a:r>
            <a:endParaRPr lang="en-US" altLang="zh-CN" sz="2400" dirty="0" smtClean="0">
              <a:ea typeface="宋体" pitchFamily="2" charset="-122"/>
            </a:endParaRPr>
          </a:p>
          <a:p>
            <a:pPr fontAlgn="auto">
              <a:lnSpc>
                <a:spcPct val="90000"/>
              </a:lnSpc>
              <a:spcAft>
                <a:spcPts val="0"/>
              </a:spcAft>
              <a:buClr>
                <a:schemeClr val="accent5"/>
              </a:buClr>
              <a:buFont typeface="Arial" pitchFamily="34" charset="0"/>
              <a:buChar char="•"/>
              <a:defRPr/>
            </a:pPr>
            <a:r>
              <a:rPr lang="en-US" altLang="zh-CN" sz="2400" dirty="0" smtClean="0">
                <a:ea typeface="宋体" pitchFamily="2" charset="-122"/>
              </a:rPr>
              <a:t> Dominated </a:t>
            </a:r>
            <a:r>
              <a:rPr lang="en-US" altLang="zh-CN" sz="2400" dirty="0">
                <a:ea typeface="宋体" pitchFamily="2" charset="-122"/>
              </a:rPr>
              <a:t>by traditional </a:t>
            </a:r>
            <a:r>
              <a:rPr lang="en-US" altLang="zh-CN" sz="2400" dirty="0" err="1" smtClean="0">
                <a:ea typeface="宋体" pitchFamily="2" charset="-122"/>
              </a:rPr>
              <a:t>patriarchism</a:t>
            </a:r>
            <a:r>
              <a:rPr lang="en-US" altLang="zh-CN" sz="2400" dirty="0" smtClean="0">
                <a:ea typeface="宋体" pitchFamily="2" charset="-122"/>
              </a:rPr>
              <a:t>, but exciting dissent and trespass</a:t>
            </a:r>
            <a:endParaRPr lang="en-US" altLang="zh-CN" sz="2400" dirty="0">
              <a:ea typeface="宋体" pitchFamily="2" charset="-122"/>
            </a:endParaRPr>
          </a:p>
          <a:p>
            <a:pPr lvl="1" fontAlgn="auto">
              <a:lnSpc>
                <a:spcPct val="90000"/>
              </a:lnSpc>
              <a:spcAft>
                <a:spcPts val="0"/>
              </a:spcAft>
              <a:buFont typeface="Arial" pitchFamily="34" charset="0"/>
              <a:buChar char="•"/>
              <a:defRPr/>
            </a:pPr>
            <a:r>
              <a:rPr lang="en-US" altLang="zh-CN" sz="2400" dirty="0" smtClean="0">
                <a:ea typeface="宋体" pitchFamily="2" charset="-122"/>
              </a:rPr>
              <a:t>Nationalism: State -centered</a:t>
            </a:r>
          </a:p>
          <a:p>
            <a:pPr lvl="1" fontAlgn="auto">
              <a:lnSpc>
                <a:spcPct val="90000"/>
              </a:lnSpc>
              <a:spcAft>
                <a:spcPts val="0"/>
              </a:spcAft>
              <a:buFont typeface="Arial" pitchFamily="34" charset="0"/>
              <a:buChar char="•"/>
              <a:defRPr/>
            </a:pPr>
            <a:r>
              <a:rPr lang="en-US" altLang="zh-CN" sz="2400" dirty="0" smtClean="0">
                <a:ea typeface="宋体" pitchFamily="2" charset="-122"/>
              </a:rPr>
              <a:t>Internal diversity: Multiple articulations, </a:t>
            </a:r>
            <a:r>
              <a:rPr lang="en-US" altLang="zh-CN" sz="2400" dirty="0" err="1" smtClean="0">
                <a:ea typeface="宋体" pitchFamily="2" charset="-122"/>
              </a:rPr>
              <a:t>heteroglossia</a:t>
            </a:r>
            <a:endParaRPr lang="en-US" altLang="zh-CN" sz="2400" dirty="0" smtClean="0">
              <a:ea typeface="宋体" pitchFamily="2" charset="-122"/>
            </a:endParaRPr>
          </a:p>
          <a:p>
            <a:pPr lvl="1" fontAlgn="auto">
              <a:lnSpc>
                <a:spcPct val="90000"/>
              </a:lnSpc>
              <a:spcAft>
                <a:spcPts val="0"/>
              </a:spcAft>
              <a:buFont typeface="Arial" pitchFamily="34" charset="0"/>
              <a:buChar char="•"/>
              <a:defRPr/>
            </a:pPr>
            <a:r>
              <a:rPr lang="en-US" altLang="zh-CN" sz="2400" dirty="0" smtClean="0">
                <a:ea typeface="宋体" pitchFamily="2" charset="-122"/>
              </a:rPr>
              <a:t>Undergoing </a:t>
            </a:r>
            <a:r>
              <a:rPr lang="en-US" altLang="zh-CN" sz="2400" dirty="0">
                <a:ea typeface="宋体" pitchFamily="2" charset="-122"/>
              </a:rPr>
              <a:t>multiple </a:t>
            </a:r>
            <a:r>
              <a:rPr lang="en-US" altLang="zh-CN" sz="2400" dirty="0" smtClean="0">
                <a:ea typeface="宋体" pitchFamily="2" charset="-122"/>
              </a:rPr>
              <a:t>transformations: Globalization and international influence</a:t>
            </a:r>
          </a:p>
          <a:p>
            <a:pPr lvl="1" fontAlgn="auto">
              <a:lnSpc>
                <a:spcPct val="90000"/>
              </a:lnSpc>
              <a:spcAft>
                <a:spcPts val="0"/>
              </a:spcAft>
              <a:buFont typeface="Arial" pitchFamily="34" charset="0"/>
              <a:buChar char="•"/>
              <a:defRPr/>
            </a:pPr>
            <a:r>
              <a:rPr lang="en-US" altLang="zh-CN" sz="2400" dirty="0" smtClean="0">
                <a:ea typeface="宋体" pitchFamily="2" charset="-122"/>
              </a:rPr>
              <a:t>IT: Internet, mobile phones, text messages</a:t>
            </a:r>
          </a:p>
          <a:p>
            <a:pPr lvl="1" fontAlgn="auto">
              <a:lnSpc>
                <a:spcPct val="90000"/>
              </a:lnSpc>
              <a:spcAft>
                <a:spcPts val="0"/>
              </a:spcAft>
              <a:buFont typeface="Arial" pitchFamily="34" charset="0"/>
              <a:buChar char="•"/>
              <a:defRPr/>
            </a:pPr>
            <a:r>
              <a:rPr lang="en-US" altLang="zh-CN" sz="2400" dirty="0" smtClean="0">
                <a:ea typeface="宋体" pitchFamily="2" charset="-122"/>
              </a:rPr>
              <a:t>Beyond Christianity and Islam: Relative freedom from religious binding, but vulnerable to fundamentalist thinking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71538" y="495300"/>
            <a:ext cx="8162925" cy="1128713"/>
          </a:xfrm>
        </p:spPr>
        <p:txBody>
          <a:bodyPr rtlCol="0">
            <a:normAutofit fontScale="90000"/>
          </a:bodyPr>
          <a:lstStyle/>
          <a:p>
            <a:pPr fontAlgn="auto">
              <a:spcAft>
                <a:spcPts val="0"/>
              </a:spcAft>
              <a:defRPr/>
            </a:pPr>
            <a:r>
              <a:rPr lang="en-US" altLang="zh-CN" sz="3600" dirty="0">
                <a:ea typeface="宋体" pitchFamily="2" charset="-122"/>
              </a:rPr>
              <a:t>Snapshot on China </a:t>
            </a:r>
            <a:r>
              <a:rPr lang="en-US" altLang="zh-CN" sz="3600" dirty="0">
                <a:latin typeface="Century Gothic" pitchFamily="34" charset="0"/>
                <a:ea typeface="宋体" pitchFamily="2" charset="-122"/>
              </a:rPr>
              <a:t/>
            </a:r>
            <a:br>
              <a:rPr lang="en-US" altLang="zh-CN" sz="3600" dirty="0">
                <a:latin typeface="Century Gothic" pitchFamily="34" charset="0"/>
                <a:ea typeface="宋体" pitchFamily="2" charset="-122"/>
              </a:rPr>
            </a:br>
            <a:r>
              <a:rPr lang="en-US" altLang="zh-CN" sz="3200" dirty="0">
                <a:ea typeface="宋体" pitchFamily="2" charset="-122"/>
              </a:rPr>
              <a:t>Through a Chinese-Canadian Lens</a:t>
            </a:r>
            <a:r>
              <a:rPr lang="en-US" altLang="zh-CN" sz="3600" dirty="0">
                <a:ea typeface="宋体" pitchFamily="2" charset="-122"/>
              </a:rPr>
              <a:t> </a:t>
            </a:r>
          </a:p>
        </p:txBody>
      </p:sp>
      <p:sp>
        <p:nvSpPr>
          <p:cNvPr id="3075" name="Rectangle 3"/>
          <p:cNvSpPr>
            <a:spLocks noGrp="1" noChangeArrowheads="1"/>
          </p:cNvSpPr>
          <p:nvPr>
            <p:ph type="body" idx="4294967295"/>
          </p:nvPr>
        </p:nvSpPr>
        <p:spPr>
          <a:xfrm>
            <a:off x="912813" y="1905000"/>
            <a:ext cx="8110537" cy="4648200"/>
          </a:xfrm>
        </p:spPr>
        <p:txBody>
          <a:bodyPr>
            <a:normAutofit fontScale="92500" lnSpcReduction="20000"/>
          </a:bodyPr>
          <a:lstStyle/>
          <a:p>
            <a:pPr lvl="1" fontAlgn="auto">
              <a:lnSpc>
                <a:spcPct val="90000"/>
              </a:lnSpc>
              <a:spcAft>
                <a:spcPts val="0"/>
              </a:spcAft>
              <a:buFont typeface="Arial" pitchFamily="34" charset="0"/>
              <a:buChar char="•"/>
              <a:defRPr/>
            </a:pPr>
            <a:r>
              <a:rPr lang="en-US" altLang="zh-CN" sz="2400" dirty="0" smtClean="0">
                <a:ea typeface="宋体" pitchFamily="2" charset="-122"/>
              </a:rPr>
              <a:t>Moving from South to North</a:t>
            </a:r>
          </a:p>
          <a:p>
            <a:pPr lvl="2" fontAlgn="auto">
              <a:lnSpc>
                <a:spcPct val="90000"/>
              </a:lnSpc>
              <a:spcAft>
                <a:spcPts val="0"/>
              </a:spcAft>
              <a:buFont typeface="Times New Roman" pitchFamily="18" charset="0"/>
              <a:buChar char="–"/>
              <a:defRPr/>
            </a:pPr>
            <a:r>
              <a:rPr lang="en-US" altLang="zh-CN" sz="2400" dirty="0" smtClean="0">
                <a:ea typeface="宋体" pitchFamily="2" charset="-122"/>
              </a:rPr>
              <a:t>Centre of global action: Playing the role of superpower</a:t>
            </a:r>
          </a:p>
          <a:p>
            <a:pPr lvl="2" fontAlgn="auto">
              <a:lnSpc>
                <a:spcPct val="90000"/>
              </a:lnSpc>
              <a:spcAft>
                <a:spcPts val="0"/>
              </a:spcAft>
              <a:buFont typeface="Times New Roman" pitchFamily="18" charset="0"/>
              <a:buChar char="–"/>
              <a:defRPr/>
            </a:pPr>
            <a:r>
              <a:rPr lang="en-US" altLang="zh-CN" sz="2400" dirty="0" smtClean="0">
                <a:ea typeface="宋体" pitchFamily="2" charset="-122"/>
              </a:rPr>
              <a:t>Perceived as threat</a:t>
            </a:r>
          </a:p>
          <a:p>
            <a:pPr lvl="1" fontAlgn="auto">
              <a:lnSpc>
                <a:spcPct val="90000"/>
              </a:lnSpc>
              <a:spcAft>
                <a:spcPts val="0"/>
              </a:spcAft>
              <a:buFont typeface="Arial" pitchFamily="34" charset="0"/>
              <a:buChar char="•"/>
              <a:defRPr/>
            </a:pPr>
            <a:endParaRPr lang="en-US" altLang="zh-CN" sz="2400" dirty="0" smtClean="0">
              <a:ea typeface="宋体" pitchFamily="2" charset="-122"/>
            </a:endParaRPr>
          </a:p>
          <a:p>
            <a:pPr lvl="1" fontAlgn="auto">
              <a:lnSpc>
                <a:spcPct val="90000"/>
              </a:lnSpc>
              <a:spcAft>
                <a:spcPts val="0"/>
              </a:spcAft>
              <a:buFont typeface="Arial" pitchFamily="34" charset="0"/>
              <a:buChar char="•"/>
              <a:defRPr/>
            </a:pPr>
            <a:r>
              <a:rPr lang="en-US" altLang="zh-CN" sz="2400" dirty="0" smtClean="0">
                <a:ea typeface="宋体" pitchFamily="2" charset="-122"/>
              </a:rPr>
              <a:t>Wealthy state and poor citizens?</a:t>
            </a:r>
          </a:p>
          <a:p>
            <a:pPr lvl="2" fontAlgn="auto">
              <a:lnSpc>
                <a:spcPct val="90000"/>
              </a:lnSpc>
              <a:spcAft>
                <a:spcPts val="0"/>
              </a:spcAft>
              <a:buFont typeface="Times New Roman" pitchFamily="18" charset="0"/>
              <a:buChar char="–"/>
              <a:defRPr/>
            </a:pPr>
            <a:r>
              <a:rPr lang="en-CA" sz="2400" dirty="0" smtClean="0"/>
              <a:t>Between 1981 and 2001, the proportion of population living in poverty in China fell from 53 percent to just eight percent (90 million)</a:t>
            </a:r>
            <a:endParaRPr lang="en-US" altLang="zh-CN" sz="2400" dirty="0" smtClean="0">
              <a:ea typeface="宋体" pitchFamily="2" charset="-122"/>
            </a:endParaRPr>
          </a:p>
          <a:p>
            <a:pPr lvl="2" fontAlgn="auto">
              <a:lnSpc>
                <a:spcPct val="90000"/>
              </a:lnSpc>
              <a:spcAft>
                <a:spcPts val="0"/>
              </a:spcAft>
              <a:buFont typeface="Times New Roman" pitchFamily="18" charset="0"/>
              <a:buChar char="–"/>
              <a:defRPr/>
            </a:pPr>
            <a:r>
              <a:rPr lang="en-US" altLang="zh-CN" sz="2400" dirty="0" smtClean="0">
                <a:ea typeface="宋体" pitchFamily="2" charset="-122"/>
              </a:rPr>
              <a:t>A growing affluent class</a:t>
            </a:r>
          </a:p>
          <a:p>
            <a:pPr lvl="2" fontAlgn="auto">
              <a:lnSpc>
                <a:spcPct val="90000"/>
              </a:lnSpc>
              <a:spcAft>
                <a:spcPts val="0"/>
              </a:spcAft>
              <a:buFont typeface="Times New Roman" pitchFamily="18" charset="0"/>
              <a:buChar char="–"/>
              <a:defRPr/>
            </a:pPr>
            <a:r>
              <a:rPr lang="en-US" altLang="zh-CN" sz="2400" dirty="0" smtClean="0">
                <a:ea typeface="宋体" pitchFamily="2" charset="-122"/>
              </a:rPr>
              <a:t>High concentration of capital in an elite class</a:t>
            </a:r>
          </a:p>
          <a:p>
            <a:pPr lvl="1" fontAlgn="auto">
              <a:lnSpc>
                <a:spcPct val="90000"/>
              </a:lnSpc>
              <a:spcAft>
                <a:spcPts val="0"/>
              </a:spcAft>
              <a:buFont typeface="Arial" pitchFamily="34" charset="0"/>
              <a:buChar char="•"/>
              <a:defRPr/>
            </a:pPr>
            <a:endParaRPr lang="en-US" altLang="zh-CN" sz="2400" dirty="0" smtClean="0">
              <a:ea typeface="宋体" pitchFamily="2" charset="-122"/>
            </a:endParaRPr>
          </a:p>
          <a:p>
            <a:pPr lvl="1" fontAlgn="auto">
              <a:lnSpc>
                <a:spcPct val="90000"/>
              </a:lnSpc>
              <a:spcAft>
                <a:spcPts val="0"/>
              </a:spcAft>
              <a:buFont typeface="Arial" pitchFamily="34" charset="0"/>
              <a:buChar char="•"/>
              <a:defRPr/>
            </a:pPr>
            <a:r>
              <a:rPr lang="en-US" altLang="zh-CN" sz="2400" dirty="0" smtClean="0">
                <a:ea typeface="宋体" pitchFamily="2" charset="-122"/>
              </a:rPr>
              <a:t>Internal transformation: Civil society amidst mounting tension</a:t>
            </a:r>
          </a:p>
          <a:p>
            <a:pPr lvl="1" fontAlgn="auto">
              <a:lnSpc>
                <a:spcPct val="90000"/>
              </a:lnSpc>
              <a:spcAft>
                <a:spcPts val="0"/>
              </a:spcAft>
              <a:buFont typeface="Arial" pitchFamily="34" charset="0"/>
              <a:buChar char="•"/>
              <a:defRPr/>
            </a:pPr>
            <a:endParaRPr lang="en-US" altLang="zh-CN" sz="2400" dirty="0" smtClean="0">
              <a:ea typeface="宋体" pitchFamily="2" charset="-122"/>
            </a:endParaRPr>
          </a:p>
          <a:p>
            <a:pPr lvl="1" fontAlgn="auto">
              <a:lnSpc>
                <a:spcPct val="90000"/>
              </a:lnSpc>
              <a:spcAft>
                <a:spcPts val="0"/>
              </a:spcAft>
              <a:buFont typeface="Arial" pitchFamily="34" charset="0"/>
              <a:buChar char="•"/>
              <a:defRPr/>
            </a:pPr>
            <a:r>
              <a:rPr lang="en-US" altLang="zh-CN" sz="2400" dirty="0" smtClean="0">
                <a:ea typeface="宋体" pitchFamily="2" charset="-122"/>
              </a:rPr>
              <a:t>Discursive frames: Shift, contestation, conflict</a:t>
            </a:r>
            <a:endParaRPr lang="en-US" altLang="zh-CN" sz="2400" dirty="0">
              <a:ea typeface="宋体" pitchFamily="2"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71538" y="677863"/>
            <a:ext cx="8162925" cy="946150"/>
          </a:xfrm>
        </p:spPr>
        <p:txBody>
          <a:bodyPr rtlCol="0">
            <a:normAutofit fontScale="90000"/>
          </a:bodyPr>
          <a:lstStyle/>
          <a:p>
            <a:pPr fontAlgn="auto">
              <a:spcAft>
                <a:spcPts val="0"/>
              </a:spcAft>
              <a:defRPr/>
            </a:pPr>
            <a:r>
              <a:rPr lang="en-US" altLang="zh-CN" sz="2800">
                <a:ea typeface="宋体" pitchFamily="2" charset="-122"/>
              </a:rPr>
              <a:t>Market Economy within a Socialist Political Order </a:t>
            </a:r>
            <a:br>
              <a:rPr lang="en-US" altLang="zh-CN" sz="2800">
                <a:ea typeface="宋体" pitchFamily="2" charset="-122"/>
              </a:rPr>
            </a:br>
            <a:r>
              <a:rPr lang="en-US" altLang="zh-CN" sz="2800">
                <a:ea typeface="宋体" pitchFamily="2" charset="-122"/>
              </a:rPr>
              <a:t>Development and Contradictions</a:t>
            </a:r>
            <a:r>
              <a:rPr lang="en-US" altLang="zh-CN">
                <a:ea typeface="宋体" pitchFamily="2" charset="-122"/>
              </a:rPr>
              <a:t> </a:t>
            </a:r>
          </a:p>
        </p:txBody>
      </p:sp>
      <p:sp>
        <p:nvSpPr>
          <p:cNvPr id="4099" name="Rectangle 3"/>
          <p:cNvSpPr>
            <a:spLocks noGrp="1" noChangeArrowheads="1"/>
          </p:cNvSpPr>
          <p:nvPr>
            <p:ph type="body" idx="4294967295"/>
          </p:nvPr>
        </p:nvSpPr>
        <p:spPr>
          <a:xfrm>
            <a:off x="457200" y="1600200"/>
            <a:ext cx="8229600" cy="4495800"/>
          </a:xfrm>
        </p:spPr>
        <p:txBody>
          <a:bodyPr/>
          <a:lstStyle/>
          <a:p>
            <a:pPr fontAlgn="auto">
              <a:lnSpc>
                <a:spcPct val="90000"/>
              </a:lnSpc>
              <a:spcAft>
                <a:spcPts val="0"/>
              </a:spcAft>
              <a:buClr>
                <a:schemeClr val="accent5"/>
              </a:buClr>
              <a:buFont typeface="Arial" pitchFamily="34" charset="0"/>
              <a:buNone/>
              <a:defRPr/>
            </a:pPr>
            <a:endParaRPr lang="en-US" altLang="zh-CN" sz="2200" dirty="0">
              <a:ea typeface="宋体" pitchFamily="2" charset="-122"/>
            </a:endParaRPr>
          </a:p>
          <a:p>
            <a:pPr fontAlgn="auto">
              <a:lnSpc>
                <a:spcPct val="90000"/>
              </a:lnSpc>
              <a:spcAft>
                <a:spcPts val="0"/>
              </a:spcAft>
              <a:buClr>
                <a:schemeClr val="accent5"/>
              </a:buClr>
              <a:buFont typeface="Arial" pitchFamily="34" charset="0"/>
              <a:buChar char="•"/>
              <a:defRPr/>
            </a:pPr>
            <a:r>
              <a:rPr lang="en-US" altLang="zh-CN" sz="2400" dirty="0">
                <a:ea typeface="宋体" pitchFamily="2" charset="-122"/>
              </a:rPr>
              <a:t>State owned enterprises (SOE) used to provide comprehensive services (e.g. housing, medical, childcare) for their employees</a:t>
            </a:r>
          </a:p>
          <a:p>
            <a:pPr fontAlgn="auto">
              <a:lnSpc>
                <a:spcPct val="90000"/>
              </a:lnSpc>
              <a:spcAft>
                <a:spcPts val="0"/>
              </a:spcAft>
              <a:buClr>
                <a:schemeClr val="accent5"/>
              </a:buClr>
              <a:buFont typeface="Arial" pitchFamily="34" charset="0"/>
              <a:buChar char="•"/>
              <a:defRPr/>
            </a:pPr>
            <a:r>
              <a:rPr lang="en-US" altLang="zh-CN" sz="2400" dirty="0">
                <a:ea typeface="宋体" pitchFamily="2" charset="-122"/>
              </a:rPr>
              <a:t> </a:t>
            </a:r>
            <a:r>
              <a:rPr lang="en-US" altLang="zh-CN" sz="2400" dirty="0" smtClean="0">
                <a:ea typeface="宋体" pitchFamily="2" charset="-122"/>
              </a:rPr>
              <a:t>As </a:t>
            </a:r>
            <a:r>
              <a:rPr lang="en-US" altLang="zh-CN" sz="2400" dirty="0">
                <a:ea typeface="宋体" pitchFamily="2" charset="-122"/>
              </a:rPr>
              <a:t>SOEs give way to private business, social service functions are displaced into the “community”</a:t>
            </a:r>
          </a:p>
          <a:p>
            <a:pPr fontAlgn="auto">
              <a:lnSpc>
                <a:spcPct val="90000"/>
              </a:lnSpc>
              <a:spcAft>
                <a:spcPts val="0"/>
              </a:spcAft>
              <a:buClr>
                <a:schemeClr val="accent5"/>
              </a:buClr>
              <a:buFont typeface="Arial" pitchFamily="34" charset="0"/>
              <a:buChar char="•"/>
              <a:defRPr/>
            </a:pPr>
            <a:r>
              <a:rPr lang="en-US" altLang="zh-CN" sz="2400" dirty="0">
                <a:ea typeface="宋体" pitchFamily="2" charset="-122"/>
              </a:rPr>
              <a:t> </a:t>
            </a:r>
            <a:r>
              <a:rPr lang="en-US" altLang="zh-CN" sz="2400" dirty="0" smtClean="0">
                <a:ea typeface="宋体" pitchFamily="2" charset="-122"/>
              </a:rPr>
              <a:t>Shifts </a:t>
            </a:r>
            <a:r>
              <a:rPr lang="en-US" altLang="zh-CN" sz="2400" dirty="0">
                <a:ea typeface="宋体" pitchFamily="2" charset="-122"/>
              </a:rPr>
              <a:t>in social organization, political arrangement, identity, and citizenship</a:t>
            </a:r>
          </a:p>
          <a:p>
            <a:pPr fontAlgn="auto">
              <a:lnSpc>
                <a:spcPct val="90000"/>
              </a:lnSpc>
              <a:spcAft>
                <a:spcPts val="0"/>
              </a:spcAft>
              <a:buClr>
                <a:schemeClr val="accent5"/>
              </a:buClr>
              <a:buFont typeface="Arial" pitchFamily="34" charset="0"/>
              <a:buChar char="•"/>
              <a:defRPr/>
            </a:pPr>
            <a:r>
              <a:rPr lang="en-US" altLang="zh-CN" sz="2400" dirty="0">
                <a:ea typeface="宋体" pitchFamily="2" charset="-122"/>
              </a:rPr>
              <a:t> </a:t>
            </a:r>
            <a:r>
              <a:rPr lang="en-US" altLang="zh-CN" sz="2400" dirty="0" smtClean="0">
                <a:ea typeface="宋体" pitchFamily="2" charset="-122"/>
              </a:rPr>
              <a:t>Emergence </a:t>
            </a:r>
            <a:r>
              <a:rPr lang="en-US" altLang="zh-CN" sz="2400" dirty="0">
                <a:ea typeface="宋体" pitchFamily="2" charset="-122"/>
              </a:rPr>
              <a:t>of issues and challenges: Unemployment, huge migrant populations, poverty, crime, public health concerns, etc.</a:t>
            </a:r>
          </a:p>
          <a:p>
            <a:pPr fontAlgn="auto">
              <a:lnSpc>
                <a:spcPct val="90000"/>
              </a:lnSpc>
              <a:spcAft>
                <a:spcPts val="0"/>
              </a:spcAft>
              <a:buClr>
                <a:schemeClr val="accent5"/>
              </a:buClr>
              <a:buFontTx/>
              <a:buNone/>
              <a:defRPr/>
            </a:pPr>
            <a:r>
              <a:rPr lang="en-US" altLang="zh-CN" sz="2200" dirty="0">
                <a:ea typeface="宋体" pitchFamily="2" charset="-122"/>
              </a:rPr>
              <a:t> </a:t>
            </a:r>
          </a:p>
          <a:p>
            <a:pPr fontAlgn="auto">
              <a:lnSpc>
                <a:spcPct val="90000"/>
              </a:lnSpc>
              <a:spcAft>
                <a:spcPts val="0"/>
              </a:spcAft>
              <a:buClr>
                <a:schemeClr val="accent5"/>
              </a:buClr>
              <a:buFont typeface="Arial" pitchFamily="34" charset="0"/>
              <a:buNone/>
              <a:defRPr/>
            </a:pPr>
            <a:endParaRPr lang="en-US" altLang="zh-CN" sz="2200" dirty="0">
              <a:ea typeface="宋体" pitchFamily="2" charset="-122"/>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S10179049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KaiTi"/>
        <a:cs typeface=""/>
      </a:majorFont>
      <a:minorFont>
        <a:latin typeface="Times New Roman"/>
        <a:ea typeface="KaiTi"/>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163</TotalTime>
  <Words>1229</Words>
  <Application>Microsoft Office PowerPoint</Application>
  <PresentationFormat>On-screen Show (4:3)</PresentationFormat>
  <Paragraphs>192</Paragraphs>
  <Slides>22</Slides>
  <Notes>0</Notes>
  <HiddenSlides>0</HiddenSlides>
  <MMClips>0</MMClips>
  <ScaleCrop>false</ScaleCrop>
  <HeadingPairs>
    <vt:vector size="6" baseType="variant">
      <vt:variant>
        <vt:lpstr>Fonts Used</vt:lpstr>
      </vt:variant>
      <vt:variant>
        <vt:i4>8</vt:i4>
      </vt:variant>
      <vt:variant>
        <vt:lpstr>Design Template</vt:lpstr>
      </vt:variant>
      <vt:variant>
        <vt:i4>12</vt:i4>
      </vt:variant>
      <vt:variant>
        <vt:lpstr>Slide Titles</vt:lpstr>
      </vt:variant>
      <vt:variant>
        <vt:i4>22</vt:i4>
      </vt:variant>
    </vt:vector>
  </HeadingPairs>
  <TitlesOfParts>
    <vt:vector size="42" baseType="lpstr">
      <vt:lpstr>Times New Roman</vt:lpstr>
      <vt:lpstr>KaiTi</vt:lpstr>
      <vt:lpstr>Arial</vt:lpstr>
      <vt:lpstr>Tunga</vt:lpstr>
      <vt:lpstr>Tahoma</vt:lpstr>
      <vt:lpstr>Calibri</vt:lpstr>
      <vt:lpstr>宋体</vt:lpstr>
      <vt:lpstr>Century Gothic</vt:lpstr>
      <vt:lpstr>TS101790491</vt:lpstr>
      <vt:lpstr>TS101790491</vt:lpstr>
      <vt:lpstr>TS101790491</vt:lpstr>
      <vt:lpstr>TS101790491</vt:lpstr>
      <vt:lpstr>TS101790491</vt:lpstr>
      <vt:lpstr>TS101790491</vt:lpstr>
      <vt:lpstr>TS101790491</vt:lpstr>
      <vt:lpstr>TS101790491</vt:lpstr>
      <vt:lpstr>TS101790491</vt:lpstr>
      <vt:lpstr>TS101790491</vt:lpstr>
      <vt:lpstr>TS101790491</vt:lpstr>
      <vt:lpstr>TS101790491</vt:lpstr>
      <vt:lpstr>China Project  Since 1997 Faculty of Social work, University of Toronto </vt:lpstr>
      <vt:lpstr>Snapshot on China  Through a Chinese-Canadian Lens </vt:lpstr>
      <vt:lpstr>Snapshot on China  Through a Chinese-Canadian Lens </vt:lpstr>
      <vt:lpstr>Per Capita GDP</vt:lpstr>
      <vt:lpstr>Slide 5</vt:lpstr>
      <vt:lpstr>Slide 6</vt:lpstr>
      <vt:lpstr>Snapshot on China  Through a Chinese-Canadian Lens </vt:lpstr>
      <vt:lpstr>Snapshot on China  Through a Chinese-Canadian Lens </vt:lpstr>
      <vt:lpstr>Market Economy within a Socialist Political Order  Development and Contradictions </vt:lpstr>
      <vt:lpstr>Professional Social Work  as an Emerging Reality </vt:lpstr>
      <vt:lpstr>Historical Notes</vt:lpstr>
      <vt:lpstr>Historical Notes</vt:lpstr>
      <vt:lpstr>Phase I: 1999-2004</vt:lpstr>
      <vt:lpstr>2005 Onwards: Phase II</vt:lpstr>
      <vt:lpstr>2005 Onwards: Phase II</vt:lpstr>
      <vt:lpstr>2005 Onwards: Phase II</vt:lpstr>
      <vt:lpstr>Partners  in China</vt:lpstr>
      <vt:lpstr>Partners  in China</vt:lpstr>
      <vt:lpstr>Knowledge Production and Transfer</vt:lpstr>
      <vt:lpstr>Here in Canada</vt:lpstr>
      <vt:lpstr>Crystal Ball Gazing: Imagining Social Work in the New World Order</vt:lpstr>
      <vt:lpstr>Contact</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China Project Faculty of Social work, University of Toronto </dc:title>
  <dc:creator>Ka Tat Tsang</dc:creator>
  <cp:lastModifiedBy>Renee Xu</cp:lastModifiedBy>
  <cp:revision>19</cp:revision>
  <dcterms:created xsi:type="dcterms:W3CDTF">2010-10-31T01:29:13Z</dcterms:created>
  <dcterms:modified xsi:type="dcterms:W3CDTF">2012-05-18T12:38:43Z</dcterms:modified>
</cp:coreProperties>
</file>